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58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69" r:id="rId15"/>
    <p:sldId id="270" r:id="rId16"/>
    <p:sldId id="272" r:id="rId17"/>
    <p:sldId id="273" r:id="rId18"/>
    <p:sldId id="274" r:id="rId19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Oxygen" panose="02000503000000000000" pitchFamily="2" charset="0"/>
      <p:regular r:id="rId26"/>
      <p:bold r:id="rId27"/>
    </p:embeddedFont>
    <p:embeddedFont>
      <p:font typeface="Oxygen Light" panose="02000303000000000000" pitchFamily="2" charset="0"/>
      <p:regular r:id="rId28"/>
      <p:bold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b0Hg9mI041Y+dlekQs0X2T9EL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e Less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E06"/>
    <a:srgbClr val="0B6E73"/>
    <a:srgbClr val="486E6D"/>
    <a:srgbClr val="268A8C"/>
    <a:srgbClr val="0D0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6BE514-A028-49CA-8B58-9B0652C99137}">
  <a:tblStyle styleId="{596BE514-A028-49CA-8B58-9B0652C99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421" autoAdjust="0"/>
  </p:normalViewPr>
  <p:slideViewPr>
    <p:cSldViewPr snapToGrid="0">
      <p:cViewPr varScale="1">
        <p:scale>
          <a:sx n="118" d="100"/>
          <a:sy n="118" d="100"/>
        </p:scale>
        <p:origin x="1284" y="96"/>
      </p:cViewPr>
      <p:guideLst>
        <p:guide orient="horz" pos="28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97a3956e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497a3956e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8244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6b782720f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156b782720f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46ebd796f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146ebd796f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97a3956e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97a3956e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72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97a3956e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97a3956e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4939edda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4939edda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6b782720f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56b782720f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6b782720f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56b782720f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9d0b632f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9d0b632f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97a3956e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497a3956e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8ca684f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48ca684f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</a:pPr>
            <a:endParaRPr sz="1200" dirty="0">
              <a:solidFill>
                <a:srgbClr val="424242"/>
              </a:solidFill>
              <a:highlight>
                <a:srgbClr val="FFFFFF"/>
              </a:highlight>
            </a:endParaRPr>
          </a:p>
        </p:txBody>
      </p:sp>
      <p:sp>
        <p:nvSpPr>
          <p:cNvPr id="77" name="Google Shape;77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9d0b632f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139d0b632f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</a:pPr>
            <a:endParaRPr sz="1200" dirty="0">
              <a:solidFill>
                <a:srgbClr val="424242"/>
              </a:solidFill>
              <a:highlight>
                <a:srgbClr val="FFFFFF"/>
              </a:highlight>
            </a:endParaRPr>
          </a:p>
        </p:txBody>
      </p:sp>
      <p:sp>
        <p:nvSpPr>
          <p:cNvPr id="88" name="Google Shape;88;g139d0b632f6_0_10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76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6b782720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156b782720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</a:pPr>
            <a:endParaRPr sz="1100" dirty="0"/>
          </a:p>
        </p:txBody>
      </p:sp>
      <p:sp>
        <p:nvSpPr>
          <p:cNvPr id="113" name="Google Shape;113;g156b782720f_1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97a3956e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497a3956e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None/>
            </a:pPr>
            <a:endParaRPr sz="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56b782720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56b782720f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9d0b632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9d0b632f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97a3956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97a3956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ubTitle" idx="1"/>
          </p:nvPr>
        </p:nvSpPr>
        <p:spPr>
          <a:xfrm>
            <a:off x="996675" y="2313900"/>
            <a:ext cx="31167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IG_NUMBER_1_2_1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ctrTitle" idx="2"/>
          </p:nvPr>
        </p:nvSpPr>
        <p:spPr>
          <a:xfrm>
            <a:off x="4152132" y="1467588"/>
            <a:ext cx="17658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ubTitle" idx="1"/>
          </p:nvPr>
        </p:nvSpPr>
        <p:spPr>
          <a:xfrm>
            <a:off x="4113132" y="1751513"/>
            <a:ext cx="180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ctrTitle" idx="3"/>
          </p:nvPr>
        </p:nvSpPr>
        <p:spPr>
          <a:xfrm>
            <a:off x="4152132" y="2534388"/>
            <a:ext cx="17658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subTitle" idx="4"/>
          </p:nvPr>
        </p:nvSpPr>
        <p:spPr>
          <a:xfrm>
            <a:off x="4113132" y="2818313"/>
            <a:ext cx="180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ctrTitle" idx="5"/>
          </p:nvPr>
        </p:nvSpPr>
        <p:spPr>
          <a:xfrm>
            <a:off x="6274078" y="1467588"/>
            <a:ext cx="17658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ubTitle" idx="6"/>
          </p:nvPr>
        </p:nvSpPr>
        <p:spPr>
          <a:xfrm>
            <a:off x="6274078" y="1751513"/>
            <a:ext cx="180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ctrTitle" idx="7"/>
          </p:nvPr>
        </p:nvSpPr>
        <p:spPr>
          <a:xfrm>
            <a:off x="6274078" y="2534388"/>
            <a:ext cx="17658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ubTitle" idx="8"/>
          </p:nvPr>
        </p:nvSpPr>
        <p:spPr>
          <a:xfrm>
            <a:off x="6274078" y="2818313"/>
            <a:ext cx="180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ctrTitle" idx="9"/>
          </p:nvPr>
        </p:nvSpPr>
        <p:spPr>
          <a:xfrm>
            <a:off x="4152132" y="3601188"/>
            <a:ext cx="17658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ubTitle" idx="13"/>
          </p:nvPr>
        </p:nvSpPr>
        <p:spPr>
          <a:xfrm>
            <a:off x="4113132" y="3885113"/>
            <a:ext cx="180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ctrTitle" idx="14"/>
          </p:nvPr>
        </p:nvSpPr>
        <p:spPr>
          <a:xfrm>
            <a:off x="6274078" y="3601188"/>
            <a:ext cx="17658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ubTitle" idx="15"/>
          </p:nvPr>
        </p:nvSpPr>
        <p:spPr>
          <a:xfrm>
            <a:off x="6274078" y="3885113"/>
            <a:ext cx="180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subTitle" idx="1"/>
          </p:nvPr>
        </p:nvSpPr>
        <p:spPr>
          <a:xfrm>
            <a:off x="3013650" y="2454225"/>
            <a:ext cx="31167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title" idx="2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subTitle" idx="1"/>
          </p:nvPr>
        </p:nvSpPr>
        <p:spPr>
          <a:xfrm>
            <a:off x="1304250" y="3178250"/>
            <a:ext cx="1919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subTitle" idx="4"/>
          </p:nvPr>
        </p:nvSpPr>
        <p:spPr>
          <a:xfrm>
            <a:off x="3612450" y="3178250"/>
            <a:ext cx="1919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subTitle" idx="6"/>
          </p:nvPr>
        </p:nvSpPr>
        <p:spPr>
          <a:xfrm>
            <a:off x="5920650" y="3178250"/>
            <a:ext cx="19191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ubTitle" idx="1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 sz="14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kendra@recreatecollab.com" TargetMode="Externa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JzGLKeD1DU&amp;t=2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12" Type="http://schemas.openxmlformats.org/officeDocument/2006/relationships/image" Target="../media/image26.svg"/><Relationship Id="rId17" Type="http://schemas.openxmlformats.org/officeDocument/2006/relationships/image" Target="../media/image31.jpg"/><Relationship Id="rId2" Type="http://schemas.openxmlformats.org/officeDocument/2006/relationships/video" Target="../media/media1.mp4"/><Relationship Id="rId16" Type="http://schemas.openxmlformats.org/officeDocument/2006/relationships/image" Target="../media/image30.jpg"/><Relationship Id="rId1" Type="http://schemas.microsoft.com/office/2007/relationships/media" Target="../media/media1.mp4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Relationship Id="rId1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image" Target="../media/image35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;p1">
            <a:extLst>
              <a:ext uri="{FF2B5EF4-FFF2-40B4-BE49-F238E27FC236}">
                <a16:creationId xmlns:a16="http://schemas.microsoft.com/office/drawing/2014/main" id="{955903A2-84F9-ED42-DDEF-ABB6AF47E8C9}"/>
              </a:ext>
            </a:extLst>
          </p:cNvPr>
          <p:cNvSpPr txBox="1">
            <a:spLocks/>
          </p:cNvSpPr>
          <p:nvPr/>
        </p:nvSpPr>
        <p:spPr>
          <a:xfrm>
            <a:off x="3268668" y="2112837"/>
            <a:ext cx="5489565" cy="109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800"/>
            </a:pPr>
            <a:r>
              <a:rPr lang="en-US" sz="2400" b="1" dirty="0">
                <a:solidFill>
                  <a:srgbClr val="1C6966"/>
                </a:solidFill>
              </a:rPr>
              <a:t>Edible Food Recovery </a:t>
            </a:r>
            <a:br>
              <a:rPr lang="en-US" sz="2400" b="1" dirty="0">
                <a:solidFill>
                  <a:srgbClr val="1C6966"/>
                </a:solidFill>
              </a:rPr>
            </a:br>
            <a:r>
              <a:rPr lang="en-US" sz="2400" dirty="0">
                <a:solidFill>
                  <a:srgbClr val="1C6966"/>
                </a:solidFill>
              </a:rPr>
              <a:t>-</a:t>
            </a:r>
            <a:r>
              <a:rPr lang="en-US" sz="2400" b="1" dirty="0">
                <a:solidFill>
                  <a:srgbClr val="1C6966"/>
                </a:solidFill>
              </a:rPr>
              <a:t>  City of Glendale </a:t>
            </a:r>
            <a:r>
              <a:rPr lang="en-US" sz="2400" dirty="0">
                <a:solidFill>
                  <a:srgbClr val="1C6966"/>
                </a:solidFill>
              </a:rPr>
              <a:t>-</a:t>
            </a:r>
          </a:p>
        </p:txBody>
      </p:sp>
      <p:pic>
        <p:nvPicPr>
          <p:cNvPr id="4" name="Google Shape;179;g156b782720f_1_78">
            <a:extLst>
              <a:ext uri="{FF2B5EF4-FFF2-40B4-BE49-F238E27FC236}">
                <a16:creationId xmlns:a16="http://schemas.microsoft.com/office/drawing/2014/main" id="{6D7B777C-10C3-D5EC-A0F5-5F80EEEC7C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47" y="587413"/>
            <a:ext cx="3078553" cy="3709458"/>
          </a:xfrm>
          <a:prstGeom prst="rect">
            <a:avLst/>
          </a:prstGeom>
          <a:noFill/>
          <a:ln w="539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64;p1">
            <a:extLst>
              <a:ext uri="{FF2B5EF4-FFF2-40B4-BE49-F238E27FC236}">
                <a16:creationId xmlns:a16="http://schemas.microsoft.com/office/drawing/2014/main" id="{9E720294-573F-1326-B879-136B931261ED}"/>
              </a:ext>
            </a:extLst>
          </p:cNvPr>
          <p:cNvSpPr txBox="1">
            <a:spLocks/>
          </p:cNvSpPr>
          <p:nvPr/>
        </p:nvSpPr>
        <p:spPr>
          <a:xfrm>
            <a:off x="3810566" y="3264610"/>
            <a:ext cx="440577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Oxygen Light"/>
              <a:buNone/>
              <a:defRPr sz="1100" b="0" i="0" u="none" strike="noStrike" cap="none">
                <a:solidFill>
                  <a:schemeClr val="accen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Font typeface="Oxygen Light"/>
              <a:buNone/>
              <a:defRPr sz="2800" b="0" i="0" u="none" strike="noStrike" cap="none">
                <a:solidFill>
                  <a:srgbClr val="A1C448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marL="0" indent="0"/>
            <a:r>
              <a:rPr lang="en-US" sz="1400" dirty="0">
                <a:solidFill>
                  <a:schemeClr val="tx1"/>
                </a:solidFill>
              </a:rPr>
              <a:t>Food donation programs available for businesses located in the City of Glendale</a:t>
            </a:r>
          </a:p>
        </p:txBody>
      </p:sp>
      <p:sp>
        <p:nvSpPr>
          <p:cNvPr id="6" name="Google Shape;64;p1">
            <a:extLst>
              <a:ext uri="{FF2B5EF4-FFF2-40B4-BE49-F238E27FC236}">
                <a16:creationId xmlns:a16="http://schemas.microsoft.com/office/drawing/2014/main" id="{71327BC8-C404-E90C-E0DF-09F14C3458EB}"/>
              </a:ext>
            </a:extLst>
          </p:cNvPr>
          <p:cNvSpPr txBox="1">
            <a:spLocks/>
          </p:cNvSpPr>
          <p:nvPr/>
        </p:nvSpPr>
        <p:spPr>
          <a:xfrm>
            <a:off x="4885405" y="3923913"/>
            <a:ext cx="2639543" cy="4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1200" dirty="0">
                <a:solidFill>
                  <a:srgbClr val="EC7705"/>
                </a:solidFill>
              </a:rPr>
              <a:t>Presented October 12</a:t>
            </a:r>
            <a:r>
              <a:rPr lang="en-US" sz="1200" baseline="30000" dirty="0">
                <a:solidFill>
                  <a:srgbClr val="EC7705"/>
                </a:solidFill>
              </a:rPr>
              <a:t>th</a:t>
            </a:r>
            <a:r>
              <a:rPr lang="en-US" sz="1200" dirty="0">
                <a:solidFill>
                  <a:srgbClr val="EC7705"/>
                </a:solidFill>
              </a:rPr>
              <a:t>, 2022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EB3111-9825-51C8-3BC0-9E915DDEE23E}"/>
              </a:ext>
            </a:extLst>
          </p:cNvPr>
          <p:cNvSpPr/>
          <p:nvPr/>
        </p:nvSpPr>
        <p:spPr>
          <a:xfrm>
            <a:off x="385767" y="361950"/>
            <a:ext cx="8382000" cy="4419600"/>
          </a:xfrm>
          <a:prstGeom prst="rect">
            <a:avLst/>
          </a:prstGeom>
          <a:noFill/>
          <a:ln w="50800" cap="rnd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65;p1">
            <a:extLst>
              <a:ext uri="{FF2B5EF4-FFF2-40B4-BE49-F238E27FC236}">
                <a16:creationId xmlns:a16="http://schemas.microsoft.com/office/drawing/2014/main" id="{837AD5C5-FC49-CA6E-8D8E-2B9463790A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868" t="5867" r="8430" b="7904"/>
          <a:stretch/>
        </p:blipFill>
        <p:spPr>
          <a:xfrm>
            <a:off x="5410201" y="876305"/>
            <a:ext cx="1206500" cy="122112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2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0"/>
    </mc:Choice>
    <mc:Fallback xmlns="">
      <p:transition spd="slow" advTm="487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6b782720f_1_78"/>
          <p:cNvSpPr txBox="1"/>
          <p:nvPr/>
        </p:nvSpPr>
        <p:spPr>
          <a:xfrm>
            <a:off x="3847403" y="1123770"/>
            <a:ext cx="4959900" cy="347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bg1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i="0" u="none" strike="noStrike" cap="none" dirty="0">
                <a:solidFill>
                  <a:schemeClr val="tx1"/>
                </a:solidFill>
              </a:rPr>
              <a:t>Preserve </a:t>
            </a:r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i="0" u="none" strike="noStrike" cap="none" dirty="0">
                <a:solidFill>
                  <a:schemeClr val="tx1"/>
                </a:solidFill>
              </a:rPr>
              <a:t>andfill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i="0" u="none" strike="noStrike" cap="none" dirty="0">
                <a:solidFill>
                  <a:schemeClr val="tx1"/>
                </a:solidFill>
              </a:rPr>
              <a:t>pace</a:t>
            </a:r>
            <a:endParaRPr i="0" u="none" strike="noStrike" cap="none" dirty="0">
              <a:solidFill>
                <a:schemeClr val="tx1"/>
              </a:solidFill>
            </a:endParaRP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i="0" u="none" strike="noStrike" cap="none" dirty="0">
                <a:solidFill>
                  <a:schemeClr val="tx1"/>
                </a:solidFill>
              </a:rPr>
              <a:t>Reduce </a:t>
            </a:r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i="0" u="none" strike="noStrike" cap="none" dirty="0">
                <a:solidFill>
                  <a:schemeClr val="tx1"/>
                </a:solidFill>
              </a:rPr>
              <a:t>reenhouse</a:t>
            </a:r>
            <a:r>
              <a:rPr lang="en-US" dirty="0">
                <a:solidFill>
                  <a:schemeClr val="tx1"/>
                </a:solidFill>
              </a:rPr>
              <a:t> ga</a:t>
            </a:r>
            <a:r>
              <a:rPr lang="en-US" i="0" u="none" strike="noStrike" cap="none" dirty="0">
                <a:solidFill>
                  <a:schemeClr val="tx1"/>
                </a:solidFill>
              </a:rPr>
              <a:t>s 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i="0" u="none" strike="noStrike" cap="none" dirty="0">
                <a:solidFill>
                  <a:schemeClr val="tx1"/>
                </a:solidFill>
              </a:rPr>
              <a:t>missions </a:t>
            </a: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dirty="0">
                <a:solidFill>
                  <a:schemeClr val="tx1"/>
                </a:solidFill>
              </a:rPr>
              <a:t>Positively mitigate climate change</a:t>
            </a: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dirty="0">
                <a:solidFill>
                  <a:schemeClr val="tx1"/>
                </a:solidFill>
              </a:rPr>
              <a:t>Feed hungry people</a:t>
            </a:r>
          </a:p>
          <a:p>
            <a:pPr marL="457200" marR="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dirty="0">
                <a:solidFill>
                  <a:schemeClr val="tx1"/>
                </a:solidFill>
              </a:rPr>
              <a:t>Support low income families</a:t>
            </a:r>
            <a:endParaRPr dirty="0">
              <a:solidFill>
                <a:schemeClr val="tx1"/>
              </a:solidFill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dirty="0">
                <a:solidFill>
                  <a:schemeClr val="tx1"/>
                </a:solidFill>
              </a:rPr>
              <a:t>Support local nonprofit organizations</a:t>
            </a:r>
            <a:endParaRPr dirty="0">
              <a:solidFill>
                <a:schemeClr val="tx1"/>
              </a:solidFill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Char char="➔"/>
            </a:pPr>
            <a:r>
              <a:rPr lang="en-US" dirty="0">
                <a:solidFill>
                  <a:schemeClr val="tx1"/>
                </a:solidFill>
              </a:rPr>
              <a:t>Tax deductions available</a:t>
            </a:r>
            <a:endParaRPr b="1" i="0" u="none" strike="noStrike" cap="none" dirty="0">
              <a:solidFill>
                <a:schemeClr val="tx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2" name="Google Shape;216;g1497a3956e6_0_26">
            <a:extLst>
              <a:ext uri="{FF2B5EF4-FFF2-40B4-BE49-F238E27FC236}">
                <a16:creationId xmlns:a16="http://schemas.microsoft.com/office/drawing/2014/main" id="{DB89962E-4B39-CF3F-9680-2863FDF14E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75722"/>
            <a:ext cx="3510708" cy="2467778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217;g1497a3956e6_0_26">
            <a:extLst>
              <a:ext uri="{FF2B5EF4-FFF2-40B4-BE49-F238E27FC236}">
                <a16:creationId xmlns:a16="http://schemas.microsoft.com/office/drawing/2014/main" id="{90F33A10-FF4F-E43F-E926-944575655C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1"/>
            <a:ext cx="3510708" cy="267572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71FA53-3B22-C514-6825-0727D62E8242}"/>
              </a:ext>
            </a:extLst>
          </p:cNvPr>
          <p:cNvSpPr/>
          <p:nvPr/>
        </p:nvSpPr>
        <p:spPr>
          <a:xfrm>
            <a:off x="3510708" y="568289"/>
            <a:ext cx="5633292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90;g139d0b632f6_0_109">
            <a:extLst>
              <a:ext uri="{FF2B5EF4-FFF2-40B4-BE49-F238E27FC236}">
                <a16:creationId xmlns:a16="http://schemas.microsoft.com/office/drawing/2014/main" id="{FC51CD6C-C702-E82A-4FD6-3A4A67BF4F1D}"/>
              </a:ext>
            </a:extLst>
          </p:cNvPr>
          <p:cNvSpPr txBox="1"/>
          <p:nvPr/>
        </p:nvSpPr>
        <p:spPr>
          <a:xfrm>
            <a:off x="3957804" y="702757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BENEFITS OF FOOD DONATION: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3D20AE-E1F2-1790-2B29-53965B5D2CE7}"/>
              </a:ext>
            </a:extLst>
          </p:cNvPr>
          <p:cNvGrpSpPr/>
          <p:nvPr/>
        </p:nvGrpSpPr>
        <p:grpSpPr>
          <a:xfrm>
            <a:off x="7732689" y="4615589"/>
            <a:ext cx="1198033" cy="407039"/>
            <a:chOff x="7789333" y="4669459"/>
            <a:chExt cx="1198033" cy="407039"/>
          </a:xfrm>
        </p:grpSpPr>
        <p:pic>
          <p:nvPicPr>
            <p:cNvPr id="8" name="Picture 7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44F537BE-1477-1F45-860D-F50EEED10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9" name="Google Shape;65;p1">
              <a:extLst>
                <a:ext uri="{FF2B5EF4-FFF2-40B4-BE49-F238E27FC236}">
                  <a16:creationId xmlns:a16="http://schemas.microsoft.com/office/drawing/2014/main" id="{BD255AC6-53F3-F22B-AEF7-F806EC91CBA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D768169-A827-C8EF-8C90-37E609BD8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144"/>
                    </a14:imgEffect>
                    <a14:imgEffect>
                      <a14:saturation sat="32000"/>
                    </a14:imgEffect>
                    <a14:imgEffect>
                      <a14:brightnessContrast bright="-46000" contrast="36000"/>
                    </a14:imgEffect>
                  </a14:imgLayer>
                </a14:imgProps>
              </a:ext>
            </a:extLst>
          </a:blip>
          <a:srcRect l="3634" r="16213"/>
          <a:stretch/>
        </p:blipFill>
        <p:spPr>
          <a:xfrm>
            <a:off x="-83367" y="-15965"/>
            <a:ext cx="9218441" cy="51754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FE413C-1670-F178-92A5-612910D430BB}"/>
              </a:ext>
            </a:extLst>
          </p:cNvPr>
          <p:cNvSpPr/>
          <p:nvPr/>
        </p:nvSpPr>
        <p:spPr>
          <a:xfrm>
            <a:off x="2184974" y="3688079"/>
            <a:ext cx="5786196" cy="115255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BBA3D3-C02A-6ECC-BFC9-0727E6CF588C}"/>
              </a:ext>
            </a:extLst>
          </p:cNvPr>
          <p:cNvSpPr/>
          <p:nvPr/>
        </p:nvSpPr>
        <p:spPr>
          <a:xfrm>
            <a:off x="2189944" y="2404141"/>
            <a:ext cx="5786196" cy="115255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96BE3A-16E5-8DD2-8E93-FF067C6D414D}"/>
              </a:ext>
            </a:extLst>
          </p:cNvPr>
          <p:cNvSpPr/>
          <p:nvPr/>
        </p:nvSpPr>
        <p:spPr>
          <a:xfrm>
            <a:off x="2186582" y="1115727"/>
            <a:ext cx="5786196" cy="115255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Google Shape;188;g146ebd796f9_0_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146ebd796f9_0_15"/>
          <p:cNvSpPr txBox="1">
            <a:spLocks noGrp="1"/>
          </p:cNvSpPr>
          <p:nvPr>
            <p:ph type="ctrTitle" idx="2"/>
          </p:nvPr>
        </p:nvSpPr>
        <p:spPr>
          <a:xfrm>
            <a:off x="2242944" y="1168427"/>
            <a:ext cx="5962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900" b="1" u="sng" dirty="0">
                <a:solidFill>
                  <a:srgbClr val="5CAA9B"/>
                </a:solidFill>
                <a:latin typeface="Arial"/>
                <a:ea typeface="Arial"/>
                <a:cs typeface="Arial"/>
                <a:sym typeface="Arial"/>
              </a:rPr>
              <a:t>ReCREATE: Business Technical Assistance</a:t>
            </a:r>
            <a:endParaRPr sz="1900" b="1" u="sng" dirty="0">
              <a:solidFill>
                <a:srgbClr val="5CAA9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146ebd796f9_0_15"/>
          <p:cNvSpPr txBox="1">
            <a:spLocks noGrp="1"/>
          </p:cNvSpPr>
          <p:nvPr>
            <p:ph type="subTitle" idx="1"/>
          </p:nvPr>
        </p:nvSpPr>
        <p:spPr>
          <a:xfrm>
            <a:off x="2335679" y="2518930"/>
            <a:ext cx="5197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900" b="1" u="sng" dirty="0" err="1">
                <a:solidFill>
                  <a:srgbClr val="268A8C"/>
                </a:solidFill>
                <a:latin typeface="Arial"/>
                <a:ea typeface="Arial"/>
                <a:cs typeface="Arial"/>
                <a:sym typeface="Arial"/>
              </a:rPr>
              <a:t>FoodCycle</a:t>
            </a:r>
            <a:r>
              <a:rPr lang="en-US" sz="1900" b="1" u="sng" dirty="0">
                <a:solidFill>
                  <a:srgbClr val="268A8C"/>
                </a:solidFill>
                <a:latin typeface="Arial"/>
                <a:ea typeface="Arial"/>
                <a:cs typeface="Arial"/>
                <a:sym typeface="Arial"/>
              </a:rPr>
              <a:t> LA: Food Service Provider</a:t>
            </a:r>
            <a:endParaRPr sz="1900" b="1" u="sng" dirty="0">
              <a:solidFill>
                <a:srgbClr val="268A8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Collection and transportation of food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Volunteers for accepting food donations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Connections to food recipients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191" name="Google Shape;191;g146ebd796f9_0_15"/>
          <p:cNvSpPr txBox="1">
            <a:spLocks noGrp="1"/>
          </p:cNvSpPr>
          <p:nvPr>
            <p:ph type="subTitle" idx="4"/>
          </p:nvPr>
        </p:nvSpPr>
        <p:spPr>
          <a:xfrm>
            <a:off x="2305849" y="3689953"/>
            <a:ext cx="5388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sz="1900" b="1" u="sng" dirty="0" err="1">
                <a:solidFill>
                  <a:srgbClr val="1C6966"/>
                </a:solidFill>
                <a:latin typeface="Arial"/>
                <a:ea typeface="Arial"/>
                <a:cs typeface="Arial"/>
                <a:sym typeface="Arial"/>
              </a:rPr>
              <a:t>Careit</a:t>
            </a:r>
            <a:r>
              <a:rPr lang="en-US" sz="1900" b="1" u="sng" dirty="0">
                <a:solidFill>
                  <a:srgbClr val="1C6966"/>
                </a:solidFill>
                <a:latin typeface="Arial"/>
                <a:ea typeface="Arial"/>
                <a:cs typeface="Arial"/>
                <a:sym typeface="Arial"/>
              </a:rPr>
              <a:t>: Free App for Food Donations</a:t>
            </a:r>
            <a:endParaRPr sz="1900" b="1" u="sng" dirty="0">
              <a:solidFill>
                <a:srgbClr val="1C6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Automatically generates contracts for food donations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Recordkeeping and other compliance data tracking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Easily provides a method for donating food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46ebd796f9_0_15"/>
          <p:cNvSpPr/>
          <p:nvPr/>
        </p:nvSpPr>
        <p:spPr>
          <a:xfrm>
            <a:off x="920031" y="3742137"/>
            <a:ext cx="1062900" cy="1014000"/>
          </a:xfrm>
          <a:prstGeom prst="ellipse">
            <a:avLst/>
          </a:prstGeom>
          <a:solidFill>
            <a:srgbClr val="1C6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g146ebd796f9_0_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6492" y="3988368"/>
            <a:ext cx="648450" cy="546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6126312-3575-B89B-0CD8-BF8AEEAF3B9E}"/>
              </a:ext>
            </a:extLst>
          </p:cNvPr>
          <p:cNvGrpSpPr/>
          <p:nvPr/>
        </p:nvGrpSpPr>
        <p:grpSpPr>
          <a:xfrm>
            <a:off x="920013" y="2463748"/>
            <a:ext cx="1062900" cy="1014000"/>
            <a:chOff x="920013" y="2463748"/>
            <a:chExt cx="1062900" cy="1014000"/>
          </a:xfrm>
        </p:grpSpPr>
        <p:sp>
          <p:nvSpPr>
            <p:cNvPr id="195" name="Google Shape;195;g146ebd796f9_0_15"/>
            <p:cNvSpPr/>
            <p:nvPr/>
          </p:nvSpPr>
          <p:spPr>
            <a:xfrm>
              <a:off x="920013" y="2463748"/>
              <a:ext cx="1062900" cy="1014000"/>
            </a:xfrm>
            <a:prstGeom prst="ellipse">
              <a:avLst/>
            </a:prstGeom>
            <a:solidFill>
              <a:srgbClr val="268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6" name="Google Shape;196;g146ebd796f9_0_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60725" y="2663224"/>
              <a:ext cx="581489" cy="6150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F4F1AA-2C36-955E-1ECB-5B30AF52D7B6}"/>
              </a:ext>
            </a:extLst>
          </p:cNvPr>
          <p:cNvGrpSpPr/>
          <p:nvPr/>
        </p:nvGrpSpPr>
        <p:grpSpPr>
          <a:xfrm>
            <a:off x="920032" y="1185385"/>
            <a:ext cx="1062900" cy="1014000"/>
            <a:chOff x="920032" y="1185385"/>
            <a:chExt cx="1062900" cy="1014000"/>
          </a:xfrm>
        </p:grpSpPr>
        <p:sp>
          <p:nvSpPr>
            <p:cNvPr id="197" name="Google Shape;197;g146ebd796f9_0_15"/>
            <p:cNvSpPr/>
            <p:nvPr/>
          </p:nvSpPr>
          <p:spPr>
            <a:xfrm>
              <a:off x="920032" y="1185385"/>
              <a:ext cx="1062900" cy="1014000"/>
            </a:xfrm>
            <a:prstGeom prst="ellipse">
              <a:avLst/>
            </a:prstGeom>
            <a:solidFill>
              <a:srgbClr val="5CA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" name="Google Shape;198;g146ebd796f9_0_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39477" y="1369313"/>
              <a:ext cx="648450" cy="615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90;g139d0b632f6_0_109">
            <a:extLst>
              <a:ext uri="{FF2B5EF4-FFF2-40B4-BE49-F238E27FC236}">
                <a16:creationId xmlns:a16="http://schemas.microsoft.com/office/drawing/2014/main" id="{BD1C85B2-30D1-9EBE-F481-EC8824D28E58}"/>
              </a:ext>
            </a:extLst>
          </p:cNvPr>
          <p:cNvSpPr txBox="1"/>
          <p:nvPr/>
        </p:nvSpPr>
        <p:spPr>
          <a:xfrm>
            <a:off x="447096" y="369355"/>
            <a:ext cx="8215869" cy="63158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2700" b="1" dirty="0">
                <a:solidFill>
                  <a:srgbClr val="EC7705"/>
                </a:solidFill>
              </a:rPr>
              <a:t>Resources for Businesses</a:t>
            </a:r>
            <a:endParaRPr sz="2700" b="1" dirty="0">
              <a:solidFill>
                <a:srgbClr val="1C69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9F7BCC-B030-4EFA-C9E5-D8C6B8CDEC54}"/>
              </a:ext>
            </a:extLst>
          </p:cNvPr>
          <p:cNvGrpSpPr/>
          <p:nvPr/>
        </p:nvGrpSpPr>
        <p:grpSpPr>
          <a:xfrm>
            <a:off x="7815624" y="4418026"/>
            <a:ext cx="1198033" cy="407039"/>
            <a:chOff x="7789333" y="4669459"/>
            <a:chExt cx="1198033" cy="407039"/>
          </a:xfrm>
        </p:grpSpPr>
        <p:pic>
          <p:nvPicPr>
            <p:cNvPr id="16" name="Picture 15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F9BEEC37-1AB5-F003-2EF8-3E0BF96C0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17" name="Google Shape;65;p1">
              <a:extLst>
                <a:ext uri="{FF2B5EF4-FFF2-40B4-BE49-F238E27FC236}">
                  <a16:creationId xmlns:a16="http://schemas.microsoft.com/office/drawing/2014/main" id="{7622FF71-9E8D-FBC1-30F2-B1407D1E78C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8" name="Google Shape;189;g146ebd796f9_0_15">
            <a:extLst>
              <a:ext uri="{FF2B5EF4-FFF2-40B4-BE49-F238E27FC236}">
                <a16:creationId xmlns:a16="http://schemas.microsoft.com/office/drawing/2014/main" id="{26C8AF0B-B93D-9FAD-E929-BD43271C910D}"/>
              </a:ext>
            </a:extLst>
          </p:cNvPr>
          <p:cNvSpPr txBox="1">
            <a:spLocks/>
          </p:cNvSpPr>
          <p:nvPr/>
        </p:nvSpPr>
        <p:spPr>
          <a:xfrm>
            <a:off x="2329587" y="1509817"/>
            <a:ext cx="6306418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indent="-317500" algn="l">
              <a:lnSpc>
                <a:spcPct val="90000"/>
              </a:lnSpc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Provide education and outreach</a:t>
            </a:r>
          </a:p>
          <a:p>
            <a:pPr indent="-317500" algn="l">
              <a:lnSpc>
                <a:spcPct val="90000"/>
              </a:lnSpc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Staff training on how to use </a:t>
            </a:r>
            <a:r>
              <a:rPr lang="en-US" sz="14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Careit</a:t>
            </a: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connect with </a:t>
            </a:r>
            <a:r>
              <a:rPr lang="en-US" sz="14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FoodCycle</a:t>
            </a: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LA</a:t>
            </a:r>
          </a:p>
          <a:p>
            <a:pPr indent="-317500" algn="l">
              <a:lnSpc>
                <a:spcPct val="90000"/>
              </a:lnSpc>
              <a:buClr>
                <a:schemeClr val="bg1"/>
              </a:buClr>
              <a:buSzPts val="1400"/>
              <a:buFont typeface="Arial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Track compliance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37905E-F99A-8766-E7EA-702CA85E3827}"/>
              </a:ext>
            </a:extLst>
          </p:cNvPr>
          <p:cNvSpPr/>
          <p:nvPr/>
        </p:nvSpPr>
        <p:spPr>
          <a:xfrm>
            <a:off x="0" y="290473"/>
            <a:ext cx="9144000" cy="618958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Google Shape;206;g1497a3956e6_0_18"/>
          <p:cNvSpPr txBox="1"/>
          <p:nvPr/>
        </p:nvSpPr>
        <p:spPr>
          <a:xfrm>
            <a:off x="389467" y="1207407"/>
            <a:ext cx="7864661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Team of technical assistance consultants contracted by the City of Glendale to help businesses with their food donation programs – free of charge!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207" name="Google Shape;207;g1497a3956e6_0_18"/>
          <p:cNvSpPr txBox="1"/>
          <p:nvPr/>
        </p:nvSpPr>
        <p:spPr>
          <a:xfrm>
            <a:off x="440468" y="380585"/>
            <a:ext cx="7069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bg1"/>
                </a:solidFill>
              </a:rPr>
              <a:t>RESOURCES AVAILABLE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  <a:r>
              <a:rPr lang="en-US" sz="1800" b="1" dirty="0">
                <a:solidFill>
                  <a:srgbClr val="E06E06"/>
                </a:solidFill>
              </a:rPr>
              <a:t>ReCREATE</a:t>
            </a:r>
            <a:endParaRPr sz="1800" dirty="0">
              <a:solidFill>
                <a:srgbClr val="E06E06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4E04B4E-2A42-EFAF-51F1-9EBF704CE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32" r="4092" b="23657"/>
          <a:stretch/>
        </p:blipFill>
        <p:spPr>
          <a:xfrm>
            <a:off x="3824251" y="2078316"/>
            <a:ext cx="1966944" cy="2580468"/>
          </a:xfrm>
          <a:prstGeom prst="rect">
            <a:avLst/>
          </a:prstGeom>
        </p:spPr>
      </p:pic>
      <p:pic>
        <p:nvPicPr>
          <p:cNvPr id="8" name="Picture 7" descr="A person wearing a mask in a grocery store&#10;&#10;Description automatically generated with medium confidence">
            <a:extLst>
              <a:ext uri="{FF2B5EF4-FFF2-40B4-BE49-F238E27FC236}">
                <a16:creationId xmlns:a16="http://schemas.microsoft.com/office/drawing/2014/main" id="{0AD841E7-A431-0E77-89CD-056B109A9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27" r="12174"/>
          <a:stretch/>
        </p:blipFill>
        <p:spPr>
          <a:xfrm>
            <a:off x="5865732" y="2078316"/>
            <a:ext cx="2521983" cy="258046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79ABBAF-4074-54AD-E5AA-6634E97DD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52" r="13519"/>
          <a:stretch/>
        </p:blipFill>
        <p:spPr>
          <a:xfrm>
            <a:off x="613558" y="2078316"/>
            <a:ext cx="3132667" cy="25804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32A150-431B-AA80-7A31-09E3B21705CC}"/>
              </a:ext>
            </a:extLst>
          </p:cNvPr>
          <p:cNvGrpSpPr/>
          <p:nvPr/>
        </p:nvGrpSpPr>
        <p:grpSpPr>
          <a:xfrm>
            <a:off x="7789333" y="4669459"/>
            <a:ext cx="1198033" cy="407039"/>
            <a:chOff x="7789333" y="4669459"/>
            <a:chExt cx="1198033" cy="407039"/>
          </a:xfrm>
        </p:grpSpPr>
        <p:pic>
          <p:nvPicPr>
            <p:cNvPr id="12" name="Picture 11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E6EF9FB3-21D4-1FF9-A35B-A5556501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13" name="Google Shape;65;p1">
              <a:extLst>
                <a:ext uri="{FF2B5EF4-FFF2-40B4-BE49-F238E27FC236}">
                  <a16:creationId xmlns:a16="http://schemas.microsoft.com/office/drawing/2014/main" id="{3E5C9B5E-7CA3-7225-6149-19A7C1B8FF5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08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37905E-F99A-8766-E7EA-702CA85E3827}"/>
              </a:ext>
            </a:extLst>
          </p:cNvPr>
          <p:cNvSpPr/>
          <p:nvPr/>
        </p:nvSpPr>
        <p:spPr>
          <a:xfrm>
            <a:off x="0" y="290473"/>
            <a:ext cx="9144000" cy="618958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Google Shape;206;g1497a3956e6_0_18"/>
          <p:cNvSpPr txBox="1"/>
          <p:nvPr/>
        </p:nvSpPr>
        <p:spPr>
          <a:xfrm>
            <a:off x="2929022" y="1380967"/>
            <a:ext cx="50028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Nonprofit food recovery service that serves the greater Los Angeles County area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Offers food donors (businesses) with a means to donate food to hungry people within the community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Picks up food that is ready to donate and deliver it to large food banks and small community-based distribution centers/pantries/soup kitchens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Food donation and safety training to business staff, setting up successful donation programs and maintains required documentation using </a:t>
            </a:r>
            <a:r>
              <a:rPr lang="en-US" dirty="0" err="1">
                <a:solidFill>
                  <a:schemeClr val="dk1"/>
                </a:solidFill>
              </a:rPr>
              <a:t>Careit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207" name="Google Shape;207;g1497a3956e6_0_18"/>
          <p:cNvSpPr txBox="1"/>
          <p:nvPr/>
        </p:nvSpPr>
        <p:spPr>
          <a:xfrm>
            <a:off x="440468" y="380585"/>
            <a:ext cx="7069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bg1"/>
                </a:solidFill>
              </a:rPr>
              <a:t>RESOURCES AVAILABLE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  <a:r>
              <a:rPr lang="en-US" sz="1800" b="1" dirty="0" err="1">
                <a:solidFill>
                  <a:srgbClr val="E06E06"/>
                </a:solidFill>
              </a:rPr>
              <a:t>FoodCycle</a:t>
            </a:r>
            <a:r>
              <a:rPr lang="en-US" sz="1800" b="1" dirty="0">
                <a:solidFill>
                  <a:srgbClr val="E06E06"/>
                </a:solidFill>
              </a:rPr>
              <a:t> LA </a:t>
            </a:r>
            <a:endParaRPr sz="1800" dirty="0">
              <a:solidFill>
                <a:srgbClr val="E06E06"/>
              </a:solidFill>
            </a:endParaRPr>
          </a:p>
        </p:txBody>
      </p:sp>
      <p:pic>
        <p:nvPicPr>
          <p:cNvPr id="211" name="Google Shape;211;g1497a3956e6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525" y="1233612"/>
            <a:ext cx="2334497" cy="3450975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D5E7AE-6F41-3D1B-F8D7-4C8365E92287}"/>
              </a:ext>
            </a:extLst>
          </p:cNvPr>
          <p:cNvGrpSpPr/>
          <p:nvPr/>
        </p:nvGrpSpPr>
        <p:grpSpPr>
          <a:xfrm>
            <a:off x="7789333" y="4669459"/>
            <a:ext cx="1198033" cy="407039"/>
            <a:chOff x="7789333" y="4669459"/>
            <a:chExt cx="1198033" cy="407039"/>
          </a:xfrm>
        </p:grpSpPr>
        <p:pic>
          <p:nvPicPr>
            <p:cNvPr id="4" name="Picture 3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CF6CB872-8688-0878-6038-50E8CC9AB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5" name="Google Shape;65;p1">
              <a:extLst>
                <a:ext uri="{FF2B5EF4-FFF2-40B4-BE49-F238E27FC236}">
                  <a16:creationId xmlns:a16="http://schemas.microsoft.com/office/drawing/2014/main" id="{1DD140FC-9126-FA44-32FE-C2CCC59B63F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5927DA-78BD-2B09-8C76-902441A16F37}"/>
              </a:ext>
            </a:extLst>
          </p:cNvPr>
          <p:cNvSpPr/>
          <p:nvPr/>
        </p:nvSpPr>
        <p:spPr>
          <a:xfrm>
            <a:off x="0" y="290473"/>
            <a:ext cx="9144000" cy="618958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Google Shape;226;g14939edda38_0_0"/>
          <p:cNvSpPr/>
          <p:nvPr/>
        </p:nvSpPr>
        <p:spPr>
          <a:xfrm>
            <a:off x="242049" y="1156715"/>
            <a:ext cx="6884307" cy="3133500"/>
          </a:xfrm>
          <a:prstGeom prst="roundRect">
            <a:avLst>
              <a:gd name="adj" fmla="val 6425"/>
            </a:avLst>
          </a:prstGeom>
          <a:solidFill>
            <a:srgbClr val="E9F1EE"/>
          </a:solidFill>
          <a:ln w="9525" cap="flat" cmpd="sng">
            <a:solidFill>
              <a:srgbClr val="E9F1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4939edda38_0_0"/>
          <p:cNvSpPr txBox="1"/>
          <p:nvPr/>
        </p:nvSpPr>
        <p:spPr>
          <a:xfrm>
            <a:off x="391857" y="1356343"/>
            <a:ext cx="2048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525" marR="3810" indent="0" algn="ctr">
              <a:lnSpc>
                <a:spcPct val="108000"/>
              </a:lnSpc>
              <a:buSzPts val="1500"/>
              <a:buNone/>
              <a:defRPr sz="1500" b="1">
                <a:solidFill>
                  <a:srgbClr val="1C6966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Post Food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dirty="0"/>
              <a:t>Donations</a:t>
            </a:r>
            <a:endParaRPr dirty="0"/>
          </a:p>
        </p:txBody>
      </p:sp>
      <p:sp>
        <p:nvSpPr>
          <p:cNvPr id="228" name="Google Shape;228;g14939edda38_0_0"/>
          <p:cNvSpPr txBox="1"/>
          <p:nvPr/>
        </p:nvSpPr>
        <p:spPr>
          <a:xfrm>
            <a:off x="2703450" y="1365786"/>
            <a:ext cx="20457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3810" algn="ctr">
              <a:buSzPts val="1500"/>
            </a:pPr>
            <a:r>
              <a:rPr lang="en-US" sz="1500" b="1" dirty="0">
                <a:solidFill>
                  <a:srgbClr val="1C6966"/>
                </a:solidFill>
              </a:rPr>
              <a:t>Auto-Generated Contract</a:t>
            </a:r>
            <a:endParaRPr sz="1500" b="1" dirty="0">
              <a:solidFill>
                <a:srgbClr val="1C6966"/>
              </a:solidFill>
            </a:endParaRPr>
          </a:p>
        </p:txBody>
      </p:sp>
      <p:sp>
        <p:nvSpPr>
          <p:cNvPr id="229" name="Google Shape;229;g14939edda38_0_0"/>
          <p:cNvSpPr txBox="1"/>
          <p:nvPr/>
        </p:nvSpPr>
        <p:spPr>
          <a:xfrm>
            <a:off x="4915189" y="1365786"/>
            <a:ext cx="20457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381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C6966"/>
                </a:solidFill>
              </a:rPr>
              <a:t>Maintains </a:t>
            </a:r>
            <a:endParaRPr sz="1500" b="1" i="0" u="none" strike="noStrike" cap="none" dirty="0">
              <a:solidFill>
                <a:srgbClr val="1C6966"/>
              </a:solidFill>
            </a:endParaRPr>
          </a:p>
          <a:p>
            <a:pPr marL="0" marR="381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C6966"/>
                </a:solidFill>
              </a:rPr>
              <a:t>Records</a:t>
            </a:r>
            <a:endParaRPr sz="1500" i="0" u="none" strike="noStrike" cap="none" dirty="0">
              <a:solidFill>
                <a:srgbClr val="1C6966"/>
              </a:solidFill>
            </a:endParaRPr>
          </a:p>
        </p:txBody>
      </p:sp>
      <p:sp>
        <p:nvSpPr>
          <p:cNvPr id="230" name="Google Shape;230;g14939edda38_0_0"/>
          <p:cNvSpPr/>
          <p:nvPr/>
        </p:nvSpPr>
        <p:spPr>
          <a:xfrm>
            <a:off x="2566242" y="1276831"/>
            <a:ext cx="45719" cy="2789474"/>
          </a:xfrm>
          <a:custGeom>
            <a:avLst/>
            <a:gdLst/>
            <a:ahLst/>
            <a:cxnLst/>
            <a:rect l="l" t="t" r="r" b="b"/>
            <a:pathLst>
              <a:path w="4445" h="4071620" extrusionOk="0">
                <a:moveTo>
                  <a:pt x="4445" y="0"/>
                </a:moveTo>
                <a:lnTo>
                  <a:pt x="0" y="4071378"/>
                </a:lnTo>
              </a:path>
            </a:pathLst>
          </a:custGeom>
          <a:noFill/>
          <a:ln w="19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14939edda38_0_0"/>
          <p:cNvSpPr/>
          <p:nvPr/>
        </p:nvSpPr>
        <p:spPr>
          <a:xfrm>
            <a:off x="5458960" y="3691135"/>
            <a:ext cx="958158" cy="906213"/>
          </a:xfrm>
          <a:custGeom>
            <a:avLst/>
            <a:gdLst/>
            <a:ahLst/>
            <a:cxnLst/>
            <a:rect l="l" t="t" r="r" b="b"/>
            <a:pathLst>
              <a:path w="1312545" h="1327785" extrusionOk="0">
                <a:moveTo>
                  <a:pt x="656082" y="0"/>
                </a:moveTo>
                <a:lnTo>
                  <a:pt x="609228" y="1666"/>
                </a:lnTo>
                <a:lnTo>
                  <a:pt x="563264" y="6591"/>
                </a:lnTo>
                <a:lnTo>
                  <a:pt x="518300" y="14662"/>
                </a:lnTo>
                <a:lnTo>
                  <a:pt x="474446" y="25766"/>
                </a:lnTo>
                <a:lnTo>
                  <a:pt x="431815" y="39792"/>
                </a:lnTo>
                <a:lnTo>
                  <a:pt x="390517" y="56627"/>
                </a:lnTo>
                <a:lnTo>
                  <a:pt x="350663" y="76158"/>
                </a:lnTo>
                <a:lnTo>
                  <a:pt x="312363" y="98273"/>
                </a:lnTo>
                <a:lnTo>
                  <a:pt x="275731" y="122860"/>
                </a:lnTo>
                <a:lnTo>
                  <a:pt x="240875" y="149807"/>
                </a:lnTo>
                <a:lnTo>
                  <a:pt x="207907" y="179000"/>
                </a:lnTo>
                <a:lnTo>
                  <a:pt x="176939" y="210329"/>
                </a:lnTo>
                <a:lnTo>
                  <a:pt x="148081" y="243680"/>
                </a:lnTo>
                <a:lnTo>
                  <a:pt x="121445" y="278940"/>
                </a:lnTo>
                <a:lnTo>
                  <a:pt x="97141" y="315999"/>
                </a:lnTo>
                <a:lnTo>
                  <a:pt x="75280" y="354743"/>
                </a:lnTo>
                <a:lnTo>
                  <a:pt x="55974" y="395060"/>
                </a:lnTo>
                <a:lnTo>
                  <a:pt x="39333" y="436837"/>
                </a:lnTo>
                <a:lnTo>
                  <a:pt x="25469" y="479963"/>
                </a:lnTo>
                <a:lnTo>
                  <a:pt x="14493" y="524325"/>
                </a:lnTo>
                <a:lnTo>
                  <a:pt x="6515" y="569810"/>
                </a:lnTo>
                <a:lnTo>
                  <a:pt x="1647" y="616306"/>
                </a:lnTo>
                <a:lnTo>
                  <a:pt x="0" y="663701"/>
                </a:lnTo>
                <a:lnTo>
                  <a:pt x="1647" y="711097"/>
                </a:lnTo>
                <a:lnTo>
                  <a:pt x="6515" y="757593"/>
                </a:lnTo>
                <a:lnTo>
                  <a:pt x="14493" y="803078"/>
                </a:lnTo>
                <a:lnTo>
                  <a:pt x="25469" y="847440"/>
                </a:lnTo>
                <a:lnTo>
                  <a:pt x="39333" y="890566"/>
                </a:lnTo>
                <a:lnTo>
                  <a:pt x="55974" y="932343"/>
                </a:lnTo>
                <a:lnTo>
                  <a:pt x="75280" y="972660"/>
                </a:lnTo>
                <a:lnTo>
                  <a:pt x="97141" y="1011404"/>
                </a:lnTo>
                <a:lnTo>
                  <a:pt x="121445" y="1048463"/>
                </a:lnTo>
                <a:lnTo>
                  <a:pt x="148081" y="1083723"/>
                </a:lnTo>
                <a:lnTo>
                  <a:pt x="176939" y="1117074"/>
                </a:lnTo>
                <a:lnTo>
                  <a:pt x="207907" y="1148403"/>
                </a:lnTo>
                <a:lnTo>
                  <a:pt x="240875" y="1177596"/>
                </a:lnTo>
                <a:lnTo>
                  <a:pt x="275731" y="1204543"/>
                </a:lnTo>
                <a:lnTo>
                  <a:pt x="312363" y="1229130"/>
                </a:lnTo>
                <a:lnTo>
                  <a:pt x="350663" y="1251245"/>
                </a:lnTo>
                <a:lnTo>
                  <a:pt x="390517" y="1270776"/>
                </a:lnTo>
                <a:lnTo>
                  <a:pt x="431815" y="1287611"/>
                </a:lnTo>
                <a:lnTo>
                  <a:pt x="474446" y="1301637"/>
                </a:lnTo>
                <a:lnTo>
                  <a:pt x="518300" y="1312741"/>
                </a:lnTo>
                <a:lnTo>
                  <a:pt x="563264" y="1320812"/>
                </a:lnTo>
                <a:lnTo>
                  <a:pt x="609228" y="1325737"/>
                </a:lnTo>
                <a:lnTo>
                  <a:pt x="656082" y="1327403"/>
                </a:lnTo>
                <a:lnTo>
                  <a:pt x="702935" y="1325737"/>
                </a:lnTo>
                <a:lnTo>
                  <a:pt x="748899" y="1320812"/>
                </a:lnTo>
                <a:lnTo>
                  <a:pt x="793863" y="1312741"/>
                </a:lnTo>
                <a:lnTo>
                  <a:pt x="837717" y="1301637"/>
                </a:lnTo>
                <a:lnTo>
                  <a:pt x="880348" y="1287611"/>
                </a:lnTo>
                <a:lnTo>
                  <a:pt x="921646" y="1270776"/>
                </a:lnTo>
                <a:lnTo>
                  <a:pt x="961500" y="1251245"/>
                </a:lnTo>
                <a:lnTo>
                  <a:pt x="999800" y="1229130"/>
                </a:lnTo>
                <a:lnTo>
                  <a:pt x="1036432" y="1204543"/>
                </a:lnTo>
                <a:lnTo>
                  <a:pt x="1071288" y="1177596"/>
                </a:lnTo>
                <a:lnTo>
                  <a:pt x="1104256" y="1148403"/>
                </a:lnTo>
                <a:lnTo>
                  <a:pt x="1135224" y="1117074"/>
                </a:lnTo>
                <a:lnTo>
                  <a:pt x="1164082" y="1083723"/>
                </a:lnTo>
                <a:lnTo>
                  <a:pt x="1190718" y="1048463"/>
                </a:lnTo>
                <a:lnTo>
                  <a:pt x="1215022" y="1011404"/>
                </a:lnTo>
                <a:lnTo>
                  <a:pt x="1236883" y="972660"/>
                </a:lnTo>
                <a:lnTo>
                  <a:pt x="1256189" y="932343"/>
                </a:lnTo>
                <a:lnTo>
                  <a:pt x="1272830" y="890566"/>
                </a:lnTo>
                <a:lnTo>
                  <a:pt x="1286694" y="847440"/>
                </a:lnTo>
                <a:lnTo>
                  <a:pt x="1297670" y="803078"/>
                </a:lnTo>
                <a:lnTo>
                  <a:pt x="1305648" y="757593"/>
                </a:lnTo>
                <a:lnTo>
                  <a:pt x="1310516" y="711097"/>
                </a:lnTo>
                <a:lnTo>
                  <a:pt x="1312164" y="663701"/>
                </a:lnTo>
                <a:lnTo>
                  <a:pt x="1310516" y="616306"/>
                </a:lnTo>
                <a:lnTo>
                  <a:pt x="1305648" y="569810"/>
                </a:lnTo>
                <a:lnTo>
                  <a:pt x="1297670" y="524325"/>
                </a:lnTo>
                <a:lnTo>
                  <a:pt x="1286694" y="479963"/>
                </a:lnTo>
                <a:lnTo>
                  <a:pt x="1272830" y="436837"/>
                </a:lnTo>
                <a:lnTo>
                  <a:pt x="1256189" y="395060"/>
                </a:lnTo>
                <a:lnTo>
                  <a:pt x="1236883" y="354743"/>
                </a:lnTo>
                <a:lnTo>
                  <a:pt x="1215022" y="315999"/>
                </a:lnTo>
                <a:lnTo>
                  <a:pt x="1190718" y="278940"/>
                </a:lnTo>
                <a:lnTo>
                  <a:pt x="1164082" y="243680"/>
                </a:lnTo>
                <a:lnTo>
                  <a:pt x="1135224" y="210329"/>
                </a:lnTo>
                <a:lnTo>
                  <a:pt x="1104256" y="179000"/>
                </a:lnTo>
                <a:lnTo>
                  <a:pt x="1071288" y="149807"/>
                </a:lnTo>
                <a:lnTo>
                  <a:pt x="1036432" y="122860"/>
                </a:lnTo>
                <a:lnTo>
                  <a:pt x="999800" y="98273"/>
                </a:lnTo>
                <a:lnTo>
                  <a:pt x="961500" y="76158"/>
                </a:lnTo>
                <a:lnTo>
                  <a:pt x="921646" y="56627"/>
                </a:lnTo>
                <a:lnTo>
                  <a:pt x="880348" y="39792"/>
                </a:lnTo>
                <a:lnTo>
                  <a:pt x="837717" y="25766"/>
                </a:lnTo>
                <a:lnTo>
                  <a:pt x="793863" y="14662"/>
                </a:lnTo>
                <a:lnTo>
                  <a:pt x="748899" y="6591"/>
                </a:lnTo>
                <a:lnTo>
                  <a:pt x="702935" y="1666"/>
                </a:lnTo>
                <a:lnTo>
                  <a:pt x="656082" y="0"/>
                </a:lnTo>
                <a:close/>
              </a:path>
            </a:pathLst>
          </a:custGeom>
          <a:solidFill>
            <a:srgbClr val="486E6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14939edda38_0_0"/>
          <p:cNvSpPr/>
          <p:nvPr/>
        </p:nvSpPr>
        <p:spPr>
          <a:xfrm>
            <a:off x="3234608" y="3695316"/>
            <a:ext cx="984409" cy="995839"/>
          </a:xfrm>
          <a:custGeom>
            <a:avLst/>
            <a:gdLst/>
            <a:ahLst/>
            <a:cxnLst/>
            <a:rect l="l" t="t" r="r" b="b"/>
            <a:pathLst>
              <a:path w="1312545" h="1327785" extrusionOk="0">
                <a:moveTo>
                  <a:pt x="656081" y="0"/>
                </a:moveTo>
                <a:lnTo>
                  <a:pt x="609228" y="1666"/>
                </a:lnTo>
                <a:lnTo>
                  <a:pt x="563264" y="6591"/>
                </a:lnTo>
                <a:lnTo>
                  <a:pt x="518300" y="14662"/>
                </a:lnTo>
                <a:lnTo>
                  <a:pt x="474446" y="25766"/>
                </a:lnTo>
                <a:lnTo>
                  <a:pt x="431815" y="39792"/>
                </a:lnTo>
                <a:lnTo>
                  <a:pt x="390517" y="56627"/>
                </a:lnTo>
                <a:lnTo>
                  <a:pt x="350663" y="76158"/>
                </a:lnTo>
                <a:lnTo>
                  <a:pt x="312363" y="98273"/>
                </a:lnTo>
                <a:lnTo>
                  <a:pt x="275731" y="122860"/>
                </a:lnTo>
                <a:lnTo>
                  <a:pt x="240875" y="149807"/>
                </a:lnTo>
                <a:lnTo>
                  <a:pt x="207907" y="179000"/>
                </a:lnTo>
                <a:lnTo>
                  <a:pt x="176939" y="210329"/>
                </a:lnTo>
                <a:lnTo>
                  <a:pt x="148081" y="243680"/>
                </a:lnTo>
                <a:lnTo>
                  <a:pt x="121445" y="278940"/>
                </a:lnTo>
                <a:lnTo>
                  <a:pt x="97141" y="315999"/>
                </a:lnTo>
                <a:lnTo>
                  <a:pt x="75280" y="354743"/>
                </a:lnTo>
                <a:lnTo>
                  <a:pt x="55974" y="395060"/>
                </a:lnTo>
                <a:lnTo>
                  <a:pt x="39333" y="436837"/>
                </a:lnTo>
                <a:lnTo>
                  <a:pt x="25469" y="479963"/>
                </a:lnTo>
                <a:lnTo>
                  <a:pt x="14493" y="524325"/>
                </a:lnTo>
                <a:lnTo>
                  <a:pt x="6515" y="569810"/>
                </a:lnTo>
                <a:lnTo>
                  <a:pt x="1647" y="616306"/>
                </a:lnTo>
                <a:lnTo>
                  <a:pt x="0" y="663701"/>
                </a:lnTo>
                <a:lnTo>
                  <a:pt x="1647" y="711097"/>
                </a:lnTo>
                <a:lnTo>
                  <a:pt x="6515" y="757593"/>
                </a:lnTo>
                <a:lnTo>
                  <a:pt x="14493" y="803078"/>
                </a:lnTo>
                <a:lnTo>
                  <a:pt x="25469" y="847440"/>
                </a:lnTo>
                <a:lnTo>
                  <a:pt x="39333" y="890566"/>
                </a:lnTo>
                <a:lnTo>
                  <a:pt x="55974" y="932343"/>
                </a:lnTo>
                <a:lnTo>
                  <a:pt x="75280" y="972660"/>
                </a:lnTo>
                <a:lnTo>
                  <a:pt x="97141" y="1011404"/>
                </a:lnTo>
                <a:lnTo>
                  <a:pt x="121445" y="1048463"/>
                </a:lnTo>
                <a:lnTo>
                  <a:pt x="148081" y="1083723"/>
                </a:lnTo>
                <a:lnTo>
                  <a:pt x="176939" y="1117074"/>
                </a:lnTo>
                <a:lnTo>
                  <a:pt x="207907" y="1148403"/>
                </a:lnTo>
                <a:lnTo>
                  <a:pt x="240875" y="1177596"/>
                </a:lnTo>
                <a:lnTo>
                  <a:pt x="275731" y="1204543"/>
                </a:lnTo>
                <a:lnTo>
                  <a:pt x="312363" y="1229130"/>
                </a:lnTo>
                <a:lnTo>
                  <a:pt x="350663" y="1251245"/>
                </a:lnTo>
                <a:lnTo>
                  <a:pt x="390517" y="1270776"/>
                </a:lnTo>
                <a:lnTo>
                  <a:pt x="431815" y="1287611"/>
                </a:lnTo>
                <a:lnTo>
                  <a:pt x="474446" y="1301637"/>
                </a:lnTo>
                <a:lnTo>
                  <a:pt x="518300" y="1312741"/>
                </a:lnTo>
                <a:lnTo>
                  <a:pt x="563264" y="1320812"/>
                </a:lnTo>
                <a:lnTo>
                  <a:pt x="609228" y="1325737"/>
                </a:lnTo>
                <a:lnTo>
                  <a:pt x="656081" y="1327403"/>
                </a:lnTo>
                <a:lnTo>
                  <a:pt x="702935" y="1325737"/>
                </a:lnTo>
                <a:lnTo>
                  <a:pt x="748899" y="1320812"/>
                </a:lnTo>
                <a:lnTo>
                  <a:pt x="793863" y="1312741"/>
                </a:lnTo>
                <a:lnTo>
                  <a:pt x="837717" y="1301637"/>
                </a:lnTo>
                <a:lnTo>
                  <a:pt x="880348" y="1287611"/>
                </a:lnTo>
                <a:lnTo>
                  <a:pt x="921646" y="1270776"/>
                </a:lnTo>
                <a:lnTo>
                  <a:pt x="961500" y="1251245"/>
                </a:lnTo>
                <a:lnTo>
                  <a:pt x="999800" y="1229130"/>
                </a:lnTo>
                <a:lnTo>
                  <a:pt x="1036432" y="1204543"/>
                </a:lnTo>
                <a:lnTo>
                  <a:pt x="1071288" y="1177596"/>
                </a:lnTo>
                <a:lnTo>
                  <a:pt x="1104256" y="1148403"/>
                </a:lnTo>
                <a:lnTo>
                  <a:pt x="1135224" y="1117074"/>
                </a:lnTo>
                <a:lnTo>
                  <a:pt x="1164082" y="1083723"/>
                </a:lnTo>
                <a:lnTo>
                  <a:pt x="1190718" y="1048463"/>
                </a:lnTo>
                <a:lnTo>
                  <a:pt x="1215022" y="1011404"/>
                </a:lnTo>
                <a:lnTo>
                  <a:pt x="1236883" y="972660"/>
                </a:lnTo>
                <a:lnTo>
                  <a:pt x="1256189" y="932343"/>
                </a:lnTo>
                <a:lnTo>
                  <a:pt x="1272830" y="890566"/>
                </a:lnTo>
                <a:lnTo>
                  <a:pt x="1286694" y="847440"/>
                </a:lnTo>
                <a:lnTo>
                  <a:pt x="1297670" y="803078"/>
                </a:lnTo>
                <a:lnTo>
                  <a:pt x="1305648" y="757593"/>
                </a:lnTo>
                <a:lnTo>
                  <a:pt x="1310516" y="711097"/>
                </a:lnTo>
                <a:lnTo>
                  <a:pt x="1312163" y="663701"/>
                </a:lnTo>
                <a:lnTo>
                  <a:pt x="1310516" y="616306"/>
                </a:lnTo>
                <a:lnTo>
                  <a:pt x="1305648" y="569810"/>
                </a:lnTo>
                <a:lnTo>
                  <a:pt x="1297670" y="524325"/>
                </a:lnTo>
                <a:lnTo>
                  <a:pt x="1286694" y="479963"/>
                </a:lnTo>
                <a:lnTo>
                  <a:pt x="1272830" y="436837"/>
                </a:lnTo>
                <a:lnTo>
                  <a:pt x="1256189" y="395060"/>
                </a:lnTo>
                <a:lnTo>
                  <a:pt x="1236883" y="354743"/>
                </a:lnTo>
                <a:lnTo>
                  <a:pt x="1215022" y="315999"/>
                </a:lnTo>
                <a:lnTo>
                  <a:pt x="1190718" y="278940"/>
                </a:lnTo>
                <a:lnTo>
                  <a:pt x="1164082" y="243680"/>
                </a:lnTo>
                <a:lnTo>
                  <a:pt x="1135224" y="210329"/>
                </a:lnTo>
                <a:lnTo>
                  <a:pt x="1104256" y="179000"/>
                </a:lnTo>
                <a:lnTo>
                  <a:pt x="1071288" y="149807"/>
                </a:lnTo>
                <a:lnTo>
                  <a:pt x="1036432" y="122860"/>
                </a:lnTo>
                <a:lnTo>
                  <a:pt x="999800" y="98273"/>
                </a:lnTo>
                <a:lnTo>
                  <a:pt x="961500" y="76158"/>
                </a:lnTo>
                <a:lnTo>
                  <a:pt x="921646" y="56627"/>
                </a:lnTo>
                <a:lnTo>
                  <a:pt x="880348" y="39792"/>
                </a:lnTo>
                <a:lnTo>
                  <a:pt x="837717" y="25766"/>
                </a:lnTo>
                <a:lnTo>
                  <a:pt x="793863" y="14662"/>
                </a:lnTo>
                <a:lnTo>
                  <a:pt x="748899" y="6591"/>
                </a:lnTo>
                <a:lnTo>
                  <a:pt x="702935" y="1666"/>
                </a:lnTo>
                <a:lnTo>
                  <a:pt x="656081" y="0"/>
                </a:lnTo>
                <a:close/>
              </a:path>
            </a:pathLst>
          </a:custGeom>
          <a:solidFill>
            <a:srgbClr val="0B6E7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14939edda38_0_0"/>
          <p:cNvSpPr/>
          <p:nvPr/>
        </p:nvSpPr>
        <p:spPr>
          <a:xfrm>
            <a:off x="877814" y="3691135"/>
            <a:ext cx="984409" cy="995839"/>
          </a:xfrm>
          <a:custGeom>
            <a:avLst/>
            <a:gdLst/>
            <a:ahLst/>
            <a:cxnLst/>
            <a:rect l="l" t="t" r="r" b="b"/>
            <a:pathLst>
              <a:path w="1312545" h="1327785" extrusionOk="0">
                <a:moveTo>
                  <a:pt x="656081" y="0"/>
                </a:moveTo>
                <a:lnTo>
                  <a:pt x="609228" y="1666"/>
                </a:lnTo>
                <a:lnTo>
                  <a:pt x="563264" y="6591"/>
                </a:lnTo>
                <a:lnTo>
                  <a:pt x="518300" y="14662"/>
                </a:lnTo>
                <a:lnTo>
                  <a:pt x="474446" y="25766"/>
                </a:lnTo>
                <a:lnTo>
                  <a:pt x="431815" y="39792"/>
                </a:lnTo>
                <a:lnTo>
                  <a:pt x="390517" y="56627"/>
                </a:lnTo>
                <a:lnTo>
                  <a:pt x="350663" y="76158"/>
                </a:lnTo>
                <a:lnTo>
                  <a:pt x="312363" y="98273"/>
                </a:lnTo>
                <a:lnTo>
                  <a:pt x="275731" y="122860"/>
                </a:lnTo>
                <a:lnTo>
                  <a:pt x="240875" y="149807"/>
                </a:lnTo>
                <a:lnTo>
                  <a:pt x="207907" y="179000"/>
                </a:lnTo>
                <a:lnTo>
                  <a:pt x="176939" y="210329"/>
                </a:lnTo>
                <a:lnTo>
                  <a:pt x="148081" y="243680"/>
                </a:lnTo>
                <a:lnTo>
                  <a:pt x="121445" y="278940"/>
                </a:lnTo>
                <a:lnTo>
                  <a:pt x="97141" y="315999"/>
                </a:lnTo>
                <a:lnTo>
                  <a:pt x="75280" y="354743"/>
                </a:lnTo>
                <a:lnTo>
                  <a:pt x="55974" y="395060"/>
                </a:lnTo>
                <a:lnTo>
                  <a:pt x="39333" y="436837"/>
                </a:lnTo>
                <a:lnTo>
                  <a:pt x="25469" y="479963"/>
                </a:lnTo>
                <a:lnTo>
                  <a:pt x="14493" y="524325"/>
                </a:lnTo>
                <a:lnTo>
                  <a:pt x="6515" y="569810"/>
                </a:lnTo>
                <a:lnTo>
                  <a:pt x="1647" y="616306"/>
                </a:lnTo>
                <a:lnTo>
                  <a:pt x="0" y="663701"/>
                </a:lnTo>
                <a:lnTo>
                  <a:pt x="1647" y="711097"/>
                </a:lnTo>
                <a:lnTo>
                  <a:pt x="6515" y="757593"/>
                </a:lnTo>
                <a:lnTo>
                  <a:pt x="14493" y="803078"/>
                </a:lnTo>
                <a:lnTo>
                  <a:pt x="25469" y="847440"/>
                </a:lnTo>
                <a:lnTo>
                  <a:pt x="39333" y="890566"/>
                </a:lnTo>
                <a:lnTo>
                  <a:pt x="55974" y="932343"/>
                </a:lnTo>
                <a:lnTo>
                  <a:pt x="75280" y="972660"/>
                </a:lnTo>
                <a:lnTo>
                  <a:pt x="97141" y="1011404"/>
                </a:lnTo>
                <a:lnTo>
                  <a:pt x="121445" y="1048463"/>
                </a:lnTo>
                <a:lnTo>
                  <a:pt x="148081" y="1083723"/>
                </a:lnTo>
                <a:lnTo>
                  <a:pt x="176939" y="1117074"/>
                </a:lnTo>
                <a:lnTo>
                  <a:pt x="207907" y="1148403"/>
                </a:lnTo>
                <a:lnTo>
                  <a:pt x="240875" y="1177596"/>
                </a:lnTo>
                <a:lnTo>
                  <a:pt x="275731" y="1204543"/>
                </a:lnTo>
                <a:lnTo>
                  <a:pt x="312363" y="1229130"/>
                </a:lnTo>
                <a:lnTo>
                  <a:pt x="350663" y="1251245"/>
                </a:lnTo>
                <a:lnTo>
                  <a:pt x="390517" y="1270776"/>
                </a:lnTo>
                <a:lnTo>
                  <a:pt x="431815" y="1287611"/>
                </a:lnTo>
                <a:lnTo>
                  <a:pt x="474446" y="1301637"/>
                </a:lnTo>
                <a:lnTo>
                  <a:pt x="518300" y="1312741"/>
                </a:lnTo>
                <a:lnTo>
                  <a:pt x="563264" y="1320812"/>
                </a:lnTo>
                <a:lnTo>
                  <a:pt x="609228" y="1325737"/>
                </a:lnTo>
                <a:lnTo>
                  <a:pt x="656081" y="1327403"/>
                </a:lnTo>
                <a:lnTo>
                  <a:pt x="702935" y="1325737"/>
                </a:lnTo>
                <a:lnTo>
                  <a:pt x="748899" y="1320812"/>
                </a:lnTo>
                <a:lnTo>
                  <a:pt x="793863" y="1312741"/>
                </a:lnTo>
                <a:lnTo>
                  <a:pt x="837717" y="1301637"/>
                </a:lnTo>
                <a:lnTo>
                  <a:pt x="880348" y="1287611"/>
                </a:lnTo>
                <a:lnTo>
                  <a:pt x="921646" y="1270776"/>
                </a:lnTo>
                <a:lnTo>
                  <a:pt x="961500" y="1251245"/>
                </a:lnTo>
                <a:lnTo>
                  <a:pt x="999800" y="1229130"/>
                </a:lnTo>
                <a:lnTo>
                  <a:pt x="1036432" y="1204543"/>
                </a:lnTo>
                <a:lnTo>
                  <a:pt x="1071288" y="1177596"/>
                </a:lnTo>
                <a:lnTo>
                  <a:pt x="1104256" y="1148403"/>
                </a:lnTo>
                <a:lnTo>
                  <a:pt x="1135224" y="1117074"/>
                </a:lnTo>
                <a:lnTo>
                  <a:pt x="1164082" y="1083723"/>
                </a:lnTo>
                <a:lnTo>
                  <a:pt x="1190718" y="1048463"/>
                </a:lnTo>
                <a:lnTo>
                  <a:pt x="1215022" y="1011404"/>
                </a:lnTo>
                <a:lnTo>
                  <a:pt x="1236883" y="972660"/>
                </a:lnTo>
                <a:lnTo>
                  <a:pt x="1256189" y="932343"/>
                </a:lnTo>
                <a:lnTo>
                  <a:pt x="1272830" y="890566"/>
                </a:lnTo>
                <a:lnTo>
                  <a:pt x="1286694" y="847440"/>
                </a:lnTo>
                <a:lnTo>
                  <a:pt x="1297670" y="803078"/>
                </a:lnTo>
                <a:lnTo>
                  <a:pt x="1305648" y="757593"/>
                </a:lnTo>
                <a:lnTo>
                  <a:pt x="1310516" y="711097"/>
                </a:lnTo>
                <a:lnTo>
                  <a:pt x="1312164" y="663701"/>
                </a:lnTo>
                <a:lnTo>
                  <a:pt x="1310516" y="616306"/>
                </a:lnTo>
                <a:lnTo>
                  <a:pt x="1305648" y="569810"/>
                </a:lnTo>
                <a:lnTo>
                  <a:pt x="1297670" y="524325"/>
                </a:lnTo>
                <a:lnTo>
                  <a:pt x="1286694" y="479963"/>
                </a:lnTo>
                <a:lnTo>
                  <a:pt x="1272830" y="436837"/>
                </a:lnTo>
                <a:lnTo>
                  <a:pt x="1256189" y="395060"/>
                </a:lnTo>
                <a:lnTo>
                  <a:pt x="1236883" y="354743"/>
                </a:lnTo>
                <a:lnTo>
                  <a:pt x="1215022" y="315999"/>
                </a:lnTo>
                <a:lnTo>
                  <a:pt x="1190718" y="278940"/>
                </a:lnTo>
                <a:lnTo>
                  <a:pt x="1164082" y="243680"/>
                </a:lnTo>
                <a:lnTo>
                  <a:pt x="1135224" y="210329"/>
                </a:lnTo>
                <a:lnTo>
                  <a:pt x="1104256" y="179000"/>
                </a:lnTo>
                <a:lnTo>
                  <a:pt x="1071288" y="149807"/>
                </a:lnTo>
                <a:lnTo>
                  <a:pt x="1036432" y="122860"/>
                </a:lnTo>
                <a:lnTo>
                  <a:pt x="999800" y="98273"/>
                </a:lnTo>
                <a:lnTo>
                  <a:pt x="961500" y="76158"/>
                </a:lnTo>
                <a:lnTo>
                  <a:pt x="921646" y="56627"/>
                </a:lnTo>
                <a:lnTo>
                  <a:pt x="880348" y="39792"/>
                </a:lnTo>
                <a:lnTo>
                  <a:pt x="837717" y="25766"/>
                </a:lnTo>
                <a:lnTo>
                  <a:pt x="793863" y="14662"/>
                </a:lnTo>
                <a:lnTo>
                  <a:pt x="748899" y="6591"/>
                </a:lnTo>
                <a:lnTo>
                  <a:pt x="702935" y="1666"/>
                </a:lnTo>
                <a:lnTo>
                  <a:pt x="656081" y="0"/>
                </a:lnTo>
                <a:close/>
              </a:path>
            </a:pathLst>
          </a:custGeom>
          <a:solidFill>
            <a:srgbClr val="268A8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4939edda38_0_0"/>
          <p:cNvSpPr/>
          <p:nvPr/>
        </p:nvSpPr>
        <p:spPr>
          <a:xfrm>
            <a:off x="5748004" y="3920331"/>
            <a:ext cx="499200" cy="44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4939edda38_0_0"/>
          <p:cNvSpPr/>
          <p:nvPr/>
        </p:nvSpPr>
        <p:spPr>
          <a:xfrm>
            <a:off x="1055410" y="3972540"/>
            <a:ext cx="687300" cy="401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14939edda38_0_0"/>
          <p:cNvSpPr/>
          <p:nvPr/>
        </p:nvSpPr>
        <p:spPr>
          <a:xfrm>
            <a:off x="3484042" y="4019316"/>
            <a:ext cx="556860" cy="41039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14939edda38_0_0"/>
          <p:cNvSpPr txBox="1"/>
          <p:nvPr/>
        </p:nvSpPr>
        <p:spPr>
          <a:xfrm>
            <a:off x="510645" y="2000184"/>
            <a:ext cx="1930105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188118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Free to download on iOS or Android</a:t>
            </a:r>
            <a:endParaRPr sz="1200" i="0" u="none" strike="noStrike" cap="none" dirty="0">
              <a:solidFill>
                <a:schemeClr val="dk1"/>
              </a:solidFill>
            </a:endParaRPr>
          </a:p>
          <a:p>
            <a:pPr marL="228600" marR="188118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Designate food as pick-up or self-haul </a:t>
            </a:r>
            <a:endParaRPr sz="1200" i="0" u="none" strike="noStrike" cap="none" dirty="0">
              <a:solidFill>
                <a:schemeClr val="dk1"/>
              </a:solidFill>
            </a:endParaRPr>
          </a:p>
          <a:p>
            <a:pPr marL="228600" marR="3810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Assign to </a:t>
            </a:r>
            <a:r>
              <a:rPr lang="en-US" sz="1200" i="0" u="none" strike="noStrike" cap="none" dirty="0" err="1">
                <a:solidFill>
                  <a:schemeClr val="dk1"/>
                </a:solidFill>
              </a:rPr>
              <a:t>FoodCycle</a:t>
            </a:r>
            <a:r>
              <a:rPr lang="en-US" sz="1200" i="0" u="none" strike="noStrike" cap="none" dirty="0">
                <a:solidFill>
                  <a:schemeClr val="dk1"/>
                </a:solidFill>
              </a:rPr>
              <a:t> or connect with previously contracted FRO</a:t>
            </a:r>
            <a:endParaRPr sz="12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239" name="Google Shape;239;g14939edda38_0_0"/>
          <p:cNvSpPr txBox="1"/>
          <p:nvPr/>
        </p:nvSpPr>
        <p:spPr>
          <a:xfrm>
            <a:off x="2827687" y="1975845"/>
            <a:ext cx="1730869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 err="1">
                <a:solidFill>
                  <a:schemeClr val="dk1"/>
                </a:solidFill>
              </a:rPr>
              <a:t>Careit</a:t>
            </a:r>
            <a:r>
              <a:rPr lang="en-US" sz="1200" i="0" u="none" strike="noStrike" cap="none" dirty="0">
                <a:solidFill>
                  <a:schemeClr val="dk1"/>
                </a:solidFill>
              </a:rPr>
              <a:t> auto-generates a downloadable written agreement between donor and nonprofit food recovery organization</a:t>
            </a:r>
            <a:endParaRPr sz="12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240" name="Google Shape;240;g14939edda38_0_0"/>
          <p:cNvSpPr txBox="1"/>
          <p:nvPr/>
        </p:nvSpPr>
        <p:spPr>
          <a:xfrm>
            <a:off x="5100737" y="1957005"/>
            <a:ext cx="1940621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364807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Name and address of each donor, service or organization</a:t>
            </a:r>
            <a:endParaRPr sz="1200" i="0" u="none" strike="noStrike" cap="none" dirty="0">
              <a:solidFill>
                <a:schemeClr val="dk1"/>
              </a:solidFill>
            </a:endParaRPr>
          </a:p>
          <a:p>
            <a:pPr marL="228600" marR="364807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Food types donated</a:t>
            </a:r>
            <a:endParaRPr sz="1200" i="0" u="none" strike="noStrike" cap="none" dirty="0">
              <a:solidFill>
                <a:schemeClr val="dk1"/>
              </a:solidFill>
            </a:endParaRPr>
          </a:p>
          <a:p>
            <a:pPr marL="228600" marR="0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Donation frequency</a:t>
            </a:r>
            <a:endParaRPr sz="1200" i="0" u="none" strike="noStrike" cap="none" dirty="0">
              <a:solidFill>
                <a:schemeClr val="dk1"/>
              </a:solidFill>
            </a:endParaRPr>
          </a:p>
          <a:p>
            <a:pPr marL="228600" marR="0" lvl="0" indent="-167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i="0" u="none" strike="noStrike" cap="none" dirty="0">
                <a:solidFill>
                  <a:schemeClr val="dk1"/>
                </a:solidFill>
              </a:rPr>
              <a:t>Quantity in </a:t>
            </a:r>
            <a:r>
              <a:rPr lang="en-US" sz="1200" i="0" u="none" strike="noStrike" cap="none" dirty="0" err="1">
                <a:solidFill>
                  <a:schemeClr val="dk1"/>
                </a:solidFill>
              </a:rPr>
              <a:t>lbs</a:t>
            </a:r>
            <a:endParaRPr sz="12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241" name="Google Shape;241;g14939edda38_0_0"/>
          <p:cNvPicPr preferRelativeResize="0"/>
          <p:nvPr/>
        </p:nvPicPr>
        <p:blipFill rotWithShape="1">
          <a:blip r:embed="rId6">
            <a:alphaModFix/>
          </a:blip>
          <a:srcRect l="10748" r="11816"/>
          <a:stretch/>
        </p:blipFill>
        <p:spPr>
          <a:xfrm>
            <a:off x="7300675" y="1158577"/>
            <a:ext cx="1342576" cy="26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14939edda38_0_0"/>
          <p:cNvSpPr/>
          <p:nvPr/>
        </p:nvSpPr>
        <p:spPr>
          <a:xfrm>
            <a:off x="7297788" y="3759177"/>
            <a:ext cx="1342500" cy="8262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268A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1" dirty="0">
                <a:solidFill>
                  <a:srgbClr val="EC7705"/>
                </a:solidFill>
              </a:rPr>
              <a:t>You Can Use </a:t>
            </a:r>
            <a:r>
              <a:rPr lang="en-US" sz="1000" b="1" dirty="0" err="1">
                <a:solidFill>
                  <a:srgbClr val="EC7705"/>
                </a:solidFill>
              </a:rPr>
              <a:t>Careit</a:t>
            </a:r>
            <a:r>
              <a:rPr lang="en-US" sz="1000" b="1" dirty="0">
                <a:solidFill>
                  <a:srgbClr val="EC7705"/>
                </a:solidFill>
              </a:rPr>
              <a:t> to Meet </a:t>
            </a:r>
            <a:br>
              <a:rPr lang="en-US" sz="1000" b="1" dirty="0">
                <a:solidFill>
                  <a:srgbClr val="EC7705"/>
                </a:solidFill>
              </a:rPr>
            </a:br>
            <a:r>
              <a:rPr lang="en-US" sz="1000" b="1" dirty="0">
                <a:solidFill>
                  <a:srgbClr val="EC7705"/>
                </a:solidFill>
              </a:rPr>
              <a:t>SB 1383 Requirements </a:t>
            </a:r>
            <a:br>
              <a:rPr lang="en-US" sz="1000" b="1" dirty="0">
                <a:solidFill>
                  <a:srgbClr val="EC7705"/>
                </a:solidFill>
              </a:rPr>
            </a:br>
            <a:r>
              <a:rPr lang="en-US" sz="1000" b="1" i="1" dirty="0">
                <a:solidFill>
                  <a:srgbClr val="EC7705"/>
                </a:solidFill>
              </a:rPr>
              <a:t>(for free!)</a:t>
            </a:r>
            <a:endParaRPr sz="1050" dirty="0"/>
          </a:p>
        </p:txBody>
      </p:sp>
      <p:sp>
        <p:nvSpPr>
          <p:cNvPr id="3" name="Google Shape;207;g1497a3956e6_0_18">
            <a:extLst>
              <a:ext uri="{FF2B5EF4-FFF2-40B4-BE49-F238E27FC236}">
                <a16:creationId xmlns:a16="http://schemas.microsoft.com/office/drawing/2014/main" id="{71C15361-77F6-6FD2-F291-81316A307556}"/>
              </a:ext>
            </a:extLst>
          </p:cNvPr>
          <p:cNvSpPr txBox="1"/>
          <p:nvPr/>
        </p:nvSpPr>
        <p:spPr>
          <a:xfrm>
            <a:off x="440468" y="380585"/>
            <a:ext cx="7069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bg1"/>
                </a:solidFill>
              </a:rPr>
              <a:t>RESOURCES AVAILABLE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  <a:r>
              <a:rPr lang="en-US" sz="1800" b="1" dirty="0" err="1">
                <a:solidFill>
                  <a:srgbClr val="E06E06"/>
                </a:solidFill>
              </a:rPr>
              <a:t>Careit</a:t>
            </a:r>
            <a:r>
              <a:rPr lang="en-US" sz="1800" b="1" dirty="0">
                <a:solidFill>
                  <a:srgbClr val="E06E06"/>
                </a:solidFill>
              </a:rPr>
              <a:t> </a:t>
            </a:r>
            <a:endParaRPr sz="1800" dirty="0">
              <a:solidFill>
                <a:srgbClr val="E06E06"/>
              </a:solidFill>
            </a:endParaRPr>
          </a:p>
        </p:txBody>
      </p:sp>
      <p:sp>
        <p:nvSpPr>
          <p:cNvPr id="4" name="Google Shape;230;g14939edda38_0_0">
            <a:extLst>
              <a:ext uri="{FF2B5EF4-FFF2-40B4-BE49-F238E27FC236}">
                <a16:creationId xmlns:a16="http://schemas.microsoft.com/office/drawing/2014/main" id="{E00C731A-6C14-EDAE-C2A3-93419440A703}"/>
              </a:ext>
            </a:extLst>
          </p:cNvPr>
          <p:cNvSpPr/>
          <p:nvPr/>
        </p:nvSpPr>
        <p:spPr>
          <a:xfrm>
            <a:off x="4826660" y="1311234"/>
            <a:ext cx="45719" cy="2789474"/>
          </a:xfrm>
          <a:custGeom>
            <a:avLst/>
            <a:gdLst/>
            <a:ahLst/>
            <a:cxnLst/>
            <a:rect l="l" t="t" r="r" b="b"/>
            <a:pathLst>
              <a:path w="4445" h="4071620" extrusionOk="0">
                <a:moveTo>
                  <a:pt x="4445" y="0"/>
                </a:moveTo>
                <a:lnTo>
                  <a:pt x="0" y="4071378"/>
                </a:lnTo>
              </a:path>
            </a:pathLst>
          </a:custGeom>
          <a:noFill/>
          <a:ln w="19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56b782720f_1_43"/>
          <p:cNvSpPr/>
          <p:nvPr/>
        </p:nvSpPr>
        <p:spPr>
          <a:xfrm>
            <a:off x="-236175" y="-65600"/>
            <a:ext cx="9932700" cy="7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g156b782720f_1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726" y="313074"/>
            <a:ext cx="9188730" cy="485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156b782720f_1_43"/>
          <p:cNvSpPr/>
          <p:nvPr/>
        </p:nvSpPr>
        <p:spPr>
          <a:xfrm>
            <a:off x="-236175" y="274245"/>
            <a:ext cx="9554110" cy="332049"/>
          </a:xfrm>
          <a:prstGeom prst="roundRect">
            <a:avLst>
              <a:gd name="adj" fmla="val 16667"/>
            </a:avLst>
          </a:prstGeom>
          <a:solidFill>
            <a:srgbClr val="EC77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</a:rPr>
              <a:t>How to Set up a </a:t>
            </a:r>
            <a:r>
              <a:rPr lang="en-US" sz="1600" b="1" dirty="0" err="1">
                <a:solidFill>
                  <a:schemeClr val="lt1"/>
                </a:solidFill>
              </a:rPr>
              <a:t>Careit</a:t>
            </a:r>
            <a:r>
              <a:rPr lang="en-US" sz="1600" b="1" dirty="0">
                <a:solidFill>
                  <a:schemeClr val="lt1"/>
                </a:solidFill>
              </a:rPr>
              <a:t> Account</a:t>
            </a:r>
            <a:endParaRPr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6b782720f_1_23"/>
          <p:cNvSpPr/>
          <p:nvPr/>
        </p:nvSpPr>
        <p:spPr>
          <a:xfrm>
            <a:off x="987475" y="1517193"/>
            <a:ext cx="505800" cy="489000"/>
          </a:xfrm>
          <a:prstGeom prst="ellipse">
            <a:avLst/>
          </a:prstGeom>
          <a:solidFill>
            <a:srgbClr val="5CAA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62" name="Google Shape;262;g156b782720f_1_23"/>
          <p:cNvSpPr txBox="1"/>
          <p:nvPr/>
        </p:nvSpPr>
        <p:spPr>
          <a:xfrm>
            <a:off x="1612300" y="1526576"/>
            <a:ext cx="8130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Contact ReCREATE </a:t>
            </a:r>
            <a:r>
              <a:rPr lang="en-US" sz="1800" dirty="0">
                <a:solidFill>
                  <a:schemeClr val="dk1"/>
                </a:solidFill>
              </a:rPr>
              <a:t>to schedule a site visit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63" name="Google Shape;263;g156b782720f_1_23"/>
          <p:cNvSpPr/>
          <p:nvPr/>
        </p:nvSpPr>
        <p:spPr>
          <a:xfrm>
            <a:off x="987475" y="2267943"/>
            <a:ext cx="505800" cy="489000"/>
          </a:xfrm>
          <a:prstGeom prst="ellipse">
            <a:avLst/>
          </a:prstGeom>
          <a:solidFill>
            <a:srgbClr val="268A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64" name="Google Shape;264;g156b782720f_1_23"/>
          <p:cNvSpPr txBox="1"/>
          <p:nvPr/>
        </p:nvSpPr>
        <p:spPr>
          <a:xfrm>
            <a:off x="1612300" y="2171060"/>
            <a:ext cx="7554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ReCREATE will provide education and outreach and refer applicable businesses to </a:t>
            </a:r>
            <a:r>
              <a:rPr lang="en-US" sz="1800" dirty="0" err="1">
                <a:solidFill>
                  <a:schemeClr val="dk1"/>
                </a:solidFill>
              </a:rPr>
              <a:t>FoodCycle</a:t>
            </a:r>
            <a:r>
              <a:rPr lang="en-US" sz="1800" dirty="0">
                <a:solidFill>
                  <a:schemeClr val="dk1"/>
                </a:solidFill>
              </a:rPr>
              <a:t> LA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65" name="Google Shape;265;g156b782720f_1_23"/>
          <p:cNvSpPr/>
          <p:nvPr/>
        </p:nvSpPr>
        <p:spPr>
          <a:xfrm>
            <a:off x="987475" y="3059643"/>
            <a:ext cx="505800" cy="489000"/>
          </a:xfrm>
          <a:prstGeom prst="ellipse">
            <a:avLst/>
          </a:prstGeom>
          <a:solidFill>
            <a:srgbClr val="1C6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66" name="Google Shape;266;g156b782720f_1_23"/>
          <p:cNvSpPr txBox="1"/>
          <p:nvPr/>
        </p:nvSpPr>
        <p:spPr>
          <a:xfrm>
            <a:off x="1612300" y="3069026"/>
            <a:ext cx="7554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</a:rPr>
              <a:t>FoodCycle</a:t>
            </a:r>
            <a:r>
              <a:rPr lang="en-US" sz="1800" dirty="0">
                <a:solidFill>
                  <a:schemeClr val="dk1"/>
                </a:solidFill>
              </a:rPr>
              <a:t> LA will reach out to schedule additional site visit(s)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67" name="Google Shape;267;g156b782720f_1_23"/>
          <p:cNvSpPr/>
          <p:nvPr/>
        </p:nvSpPr>
        <p:spPr>
          <a:xfrm>
            <a:off x="987475" y="3793443"/>
            <a:ext cx="505800" cy="489000"/>
          </a:xfrm>
          <a:prstGeom prst="ellipse">
            <a:avLst/>
          </a:prstGeom>
          <a:solidFill>
            <a:srgbClr val="0C3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68" name="Google Shape;268;g156b782720f_1_23"/>
          <p:cNvSpPr txBox="1"/>
          <p:nvPr/>
        </p:nvSpPr>
        <p:spPr>
          <a:xfrm>
            <a:off x="1612300" y="3688172"/>
            <a:ext cx="7554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</a:rPr>
              <a:t>FoodCycle</a:t>
            </a:r>
            <a:r>
              <a:rPr lang="en-US" sz="1800" dirty="0">
                <a:solidFill>
                  <a:schemeClr val="dk1"/>
                </a:solidFill>
              </a:rPr>
              <a:t> LA will provide deeper level of assistance in establishing/expanding a food donation program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6017A9-0D91-A29B-DDC8-4911029CA476}"/>
              </a:ext>
            </a:extLst>
          </p:cNvPr>
          <p:cNvSpPr/>
          <p:nvPr/>
        </p:nvSpPr>
        <p:spPr>
          <a:xfrm>
            <a:off x="0" y="290472"/>
            <a:ext cx="9144000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90;g139d0b632f6_0_109">
            <a:extLst>
              <a:ext uri="{FF2B5EF4-FFF2-40B4-BE49-F238E27FC236}">
                <a16:creationId xmlns:a16="http://schemas.microsoft.com/office/drawing/2014/main" id="{7F9D2ABF-E626-2ACD-2288-1785E7C35E23}"/>
              </a:ext>
            </a:extLst>
          </p:cNvPr>
          <p:cNvSpPr txBox="1"/>
          <p:nvPr/>
        </p:nvSpPr>
        <p:spPr>
          <a:xfrm>
            <a:off x="447096" y="424940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NEXT STEPS: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E8530C-9884-6183-83FB-6B6C797FE09A}"/>
              </a:ext>
            </a:extLst>
          </p:cNvPr>
          <p:cNvGrpSpPr/>
          <p:nvPr/>
        </p:nvGrpSpPr>
        <p:grpSpPr>
          <a:xfrm>
            <a:off x="7789333" y="4669459"/>
            <a:ext cx="1198033" cy="407039"/>
            <a:chOff x="7789333" y="4669459"/>
            <a:chExt cx="1198033" cy="407039"/>
          </a:xfrm>
        </p:grpSpPr>
        <p:pic>
          <p:nvPicPr>
            <p:cNvPr id="5" name="Picture 4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8B509C22-DACB-249F-A865-F9206DF8F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6" name="Google Shape;65;p1">
              <a:extLst>
                <a:ext uri="{FF2B5EF4-FFF2-40B4-BE49-F238E27FC236}">
                  <a16:creationId xmlns:a16="http://schemas.microsoft.com/office/drawing/2014/main" id="{06678011-630A-3657-0A9E-91C8EA4B8D8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working, preparing&#10;&#10;Description automatically generated">
            <a:extLst>
              <a:ext uri="{FF2B5EF4-FFF2-40B4-BE49-F238E27FC236}">
                <a16:creationId xmlns:a16="http://schemas.microsoft.com/office/drawing/2014/main" id="{CA6C5EEA-1BC9-98F1-7EAA-E8CDEABA1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5000"/>
                    </a14:imgEffect>
                    <a14:imgEffect>
                      <a14:brightnessContrast bright="-34000" contrast="20000"/>
                    </a14:imgEffect>
                  </a14:imgLayer>
                </a14:imgProps>
              </a:ext>
            </a:extLst>
          </a:blip>
          <a:srcRect r="22609"/>
          <a:stretch/>
        </p:blipFill>
        <p:spPr>
          <a:xfrm>
            <a:off x="0" y="-22795"/>
            <a:ext cx="9144000" cy="5316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A682B0-6F02-52BE-D13F-0FA01709D934}"/>
              </a:ext>
            </a:extLst>
          </p:cNvPr>
          <p:cNvSpPr/>
          <p:nvPr/>
        </p:nvSpPr>
        <p:spPr>
          <a:xfrm>
            <a:off x="4672409" y="3099736"/>
            <a:ext cx="3493627" cy="123669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4EE9-AB3F-D864-2B13-D1CAFDBF0458}"/>
              </a:ext>
            </a:extLst>
          </p:cNvPr>
          <p:cNvSpPr/>
          <p:nvPr/>
        </p:nvSpPr>
        <p:spPr>
          <a:xfrm>
            <a:off x="4678221" y="1523749"/>
            <a:ext cx="3493627" cy="123669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F762A-8B13-A4F1-7F0D-EC2657EA914E}"/>
              </a:ext>
            </a:extLst>
          </p:cNvPr>
          <p:cNvSpPr/>
          <p:nvPr/>
        </p:nvSpPr>
        <p:spPr>
          <a:xfrm>
            <a:off x="829894" y="3092026"/>
            <a:ext cx="3493627" cy="123669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3E1852-EE14-E0DC-B4D1-71E37A46D273}"/>
              </a:ext>
            </a:extLst>
          </p:cNvPr>
          <p:cNvSpPr/>
          <p:nvPr/>
        </p:nvSpPr>
        <p:spPr>
          <a:xfrm>
            <a:off x="829894" y="1518083"/>
            <a:ext cx="3493627" cy="123669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8" name="Google Shape;278;g139d0b632f6_0_38"/>
          <p:cNvSpPr txBox="1"/>
          <p:nvPr/>
        </p:nvSpPr>
        <p:spPr>
          <a:xfrm>
            <a:off x="903375" y="1617701"/>
            <a:ext cx="37500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Kendra </a:t>
            </a:r>
            <a:r>
              <a:rPr lang="en-US" sz="1800" b="1" dirty="0" err="1">
                <a:solidFill>
                  <a:schemeClr val="bg1"/>
                </a:solidFill>
              </a:rPr>
              <a:t>Schussel</a:t>
            </a:r>
            <a:endParaRPr sz="1800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</a:rPr>
              <a:t>Recycling Outreach Specialist II</a:t>
            </a:r>
            <a:endParaRPr sz="13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</a:rPr>
              <a:t>ReCREATE Waste Collaborative</a:t>
            </a:r>
            <a:endParaRPr sz="13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 dirty="0">
                <a:solidFill>
                  <a:schemeClr val="hlink"/>
                </a:solidFill>
                <a:hlinkClick r:id="rId5"/>
              </a:rPr>
              <a:t>Kendra@recreatecollab.com</a:t>
            </a: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282" name="Google Shape;282;g139d0b632f6_0_38"/>
          <p:cNvSpPr txBox="1"/>
          <p:nvPr/>
        </p:nvSpPr>
        <p:spPr>
          <a:xfrm>
            <a:off x="4720713" y="1598996"/>
            <a:ext cx="41748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</a:rPr>
              <a:t>Integrated Waste Division 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City of Glendale, Dept Public Works</a:t>
            </a:r>
            <a:endParaRPr sz="13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 dirty="0">
                <a:solidFill>
                  <a:schemeClr val="hlink"/>
                </a:solidFill>
              </a:rPr>
              <a:t>Recycle@glendaleca.gov</a:t>
            </a:r>
            <a:endParaRPr sz="1300" dirty="0"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  <p:sp>
        <p:nvSpPr>
          <p:cNvPr id="283" name="Google Shape;283;g139d0b632f6_0_38"/>
          <p:cNvSpPr txBox="1"/>
          <p:nvPr/>
        </p:nvSpPr>
        <p:spPr>
          <a:xfrm>
            <a:off x="903375" y="3186455"/>
            <a:ext cx="28878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Nancy Beyda</a:t>
            </a:r>
            <a:endParaRPr sz="18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</a:rPr>
              <a:t>Executive Director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err="1">
                <a:solidFill>
                  <a:schemeClr val="bg1"/>
                </a:solidFill>
              </a:rPr>
              <a:t>FoodCycle</a:t>
            </a:r>
            <a:r>
              <a:rPr lang="en-US" sz="1300" dirty="0">
                <a:solidFill>
                  <a:schemeClr val="bg1"/>
                </a:solidFill>
              </a:rPr>
              <a:t> LA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 dirty="0">
                <a:solidFill>
                  <a:schemeClr val="hlink"/>
                </a:solidFill>
              </a:rPr>
              <a:t>Nancy@foodcyclela.or</a:t>
            </a:r>
            <a:r>
              <a:rPr lang="en-US" sz="1300" dirty="0">
                <a:solidFill>
                  <a:schemeClr val="accent1"/>
                </a:solidFill>
              </a:rPr>
              <a:t>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</p:txBody>
      </p:sp>
      <p:sp>
        <p:nvSpPr>
          <p:cNvPr id="284" name="Google Shape;284;g139d0b632f6_0_38"/>
          <p:cNvSpPr txBox="1"/>
          <p:nvPr/>
        </p:nvSpPr>
        <p:spPr>
          <a:xfrm>
            <a:off x="4758250" y="3186455"/>
            <a:ext cx="23898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Alyson </a:t>
            </a:r>
            <a:r>
              <a:rPr lang="en-US" sz="1800" b="1" dirty="0" err="1">
                <a:solidFill>
                  <a:schemeClr val="bg1"/>
                </a:solidFill>
              </a:rPr>
              <a:t>Schill</a:t>
            </a:r>
            <a:endParaRPr sz="18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</a:rPr>
              <a:t>Creator, CEO </a:t>
            </a:r>
            <a:endParaRPr sz="13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err="1">
                <a:solidFill>
                  <a:schemeClr val="bg1"/>
                </a:solidFill>
              </a:rPr>
              <a:t>Careit</a:t>
            </a:r>
            <a:endParaRPr sz="13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 dirty="0">
                <a:solidFill>
                  <a:schemeClr val="hlink"/>
                </a:solidFill>
              </a:rPr>
              <a:t>Alyson@careitapp.com</a:t>
            </a:r>
            <a:endParaRPr sz="1300" dirty="0">
              <a:solidFill>
                <a:schemeClr val="accent1"/>
              </a:solidFill>
            </a:endParaRPr>
          </a:p>
        </p:txBody>
      </p:sp>
      <p:sp>
        <p:nvSpPr>
          <p:cNvPr id="5" name="Google Shape;90;g139d0b632f6_0_109">
            <a:extLst>
              <a:ext uri="{FF2B5EF4-FFF2-40B4-BE49-F238E27FC236}">
                <a16:creationId xmlns:a16="http://schemas.microsoft.com/office/drawing/2014/main" id="{EDDDBC63-72DD-DABA-8BA7-B06179B57C0F}"/>
              </a:ext>
            </a:extLst>
          </p:cNvPr>
          <p:cNvSpPr txBox="1"/>
          <p:nvPr/>
        </p:nvSpPr>
        <p:spPr>
          <a:xfrm>
            <a:off x="447096" y="369355"/>
            <a:ext cx="8215869" cy="63158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2700" b="1" dirty="0">
                <a:solidFill>
                  <a:srgbClr val="EC7705"/>
                </a:solidFill>
              </a:rPr>
              <a:t>Contact Info</a:t>
            </a:r>
            <a:endParaRPr sz="2700" b="1" dirty="0">
              <a:solidFill>
                <a:srgbClr val="1C69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8E9C4D-75F8-B526-B08B-B4BC069A420E}"/>
              </a:ext>
            </a:extLst>
          </p:cNvPr>
          <p:cNvGrpSpPr/>
          <p:nvPr/>
        </p:nvGrpSpPr>
        <p:grpSpPr>
          <a:xfrm>
            <a:off x="7789333" y="4669459"/>
            <a:ext cx="1198033" cy="407039"/>
            <a:chOff x="7789333" y="4669459"/>
            <a:chExt cx="1198033" cy="407039"/>
          </a:xfrm>
        </p:grpSpPr>
        <p:pic>
          <p:nvPicPr>
            <p:cNvPr id="13" name="Picture 12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2E9BE08F-17F7-6CBE-8E38-898D4202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14" name="Google Shape;65;p1">
              <a:extLst>
                <a:ext uri="{FF2B5EF4-FFF2-40B4-BE49-F238E27FC236}">
                  <a16:creationId xmlns:a16="http://schemas.microsoft.com/office/drawing/2014/main" id="{4F3EF4FC-1301-B890-E578-3F4ECD01F26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019101-04B3-0337-CBEB-B5C458950CB9}"/>
              </a:ext>
            </a:extLst>
          </p:cNvPr>
          <p:cNvSpPr/>
          <p:nvPr/>
        </p:nvSpPr>
        <p:spPr>
          <a:xfrm>
            <a:off x="0" y="2034789"/>
            <a:ext cx="9144000" cy="9121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9" name="Google Shape;289;g1497a3956e6_0_36"/>
          <p:cNvSpPr txBox="1"/>
          <p:nvPr/>
        </p:nvSpPr>
        <p:spPr>
          <a:xfrm>
            <a:off x="438725" y="2091025"/>
            <a:ext cx="81309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EC7705"/>
                </a:solidFill>
              </a:rPr>
              <a:t>Questions?</a:t>
            </a:r>
            <a:endParaRPr sz="4000" dirty="0">
              <a:solidFill>
                <a:srgbClr val="EC770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A881C-FEC1-FF02-7F03-08B418643F1A}"/>
              </a:ext>
            </a:extLst>
          </p:cNvPr>
          <p:cNvGrpSpPr/>
          <p:nvPr/>
        </p:nvGrpSpPr>
        <p:grpSpPr>
          <a:xfrm>
            <a:off x="3065347" y="1289654"/>
            <a:ext cx="8739900" cy="3417828"/>
            <a:chOff x="2860126" y="1397861"/>
            <a:chExt cx="8739900" cy="3417828"/>
          </a:xfrm>
        </p:grpSpPr>
        <p:sp>
          <p:nvSpPr>
            <p:cNvPr id="70" name="Google Shape;70;g148ca684f8f_0_0"/>
            <p:cNvSpPr txBox="1"/>
            <p:nvPr/>
          </p:nvSpPr>
          <p:spPr>
            <a:xfrm>
              <a:off x="2860126" y="1397861"/>
              <a:ext cx="8739900" cy="3417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</a:rPr>
                <a:t>   The Problem – </a:t>
              </a:r>
              <a:r>
                <a:rPr lang="en-US" sz="1600" b="1" dirty="0">
                  <a:solidFill>
                    <a:srgbClr val="E06E06"/>
                  </a:solidFill>
                </a:rPr>
                <a:t>Wasted Food</a:t>
              </a: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</a:rPr>
                <a:t>   The Solution – </a:t>
              </a:r>
              <a:r>
                <a:rPr lang="en-US" sz="1600" b="1" dirty="0">
                  <a:solidFill>
                    <a:srgbClr val="E06E06"/>
                  </a:solidFill>
                </a:rPr>
                <a:t>California Senate Bill 1383</a:t>
              </a:r>
              <a:endParaRPr sz="1600" b="1" dirty="0">
                <a:solidFill>
                  <a:srgbClr val="E06E06"/>
                </a:solidFill>
              </a:endParaRP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</a:rPr>
                <a:t>    A Closer Look at Senate Bill 1383</a:t>
              </a:r>
            </a:p>
            <a:p>
              <a:pPr marL="457200" lvl="8" indent="-336550" defTabSz="1554480">
                <a:lnSpc>
                  <a:spcPct val="115000"/>
                </a:lnSpc>
                <a:buClr>
                  <a:schemeClr val="dk1"/>
                </a:buClr>
                <a:buSzPts val="1700"/>
                <a:buFont typeface="Arial" panose="020B0604020202020204" pitchFamily="34" charset="0"/>
                <a:buChar char="•"/>
                <a:tabLst>
                  <a:tab pos="548640" algn="l"/>
                </a:tabLst>
              </a:pPr>
              <a:endParaRPr lang="en-US" sz="1050" dirty="0">
                <a:solidFill>
                  <a:schemeClr val="tx1"/>
                </a:solidFill>
              </a:endParaRPr>
            </a:p>
            <a:p>
              <a:pPr marL="457200" lvl="8" indent="-336550" defTabSz="1554480">
                <a:lnSpc>
                  <a:spcPct val="115000"/>
                </a:lnSpc>
                <a:buClr>
                  <a:schemeClr val="dk1"/>
                </a:buClr>
                <a:buSzPts val="1700"/>
                <a:buFont typeface="Arial" panose="020B0604020202020204" pitchFamily="34" charset="0"/>
                <a:buChar char="•"/>
                <a:tabLst>
                  <a:tab pos="548640" algn="l"/>
                </a:tabLst>
              </a:pPr>
              <a:endParaRPr lang="en-US" sz="1050" dirty="0">
                <a:solidFill>
                  <a:schemeClr val="tx1"/>
                </a:solidFill>
              </a:endParaRPr>
            </a:p>
            <a:p>
              <a:pPr marL="457200" lvl="8" indent="-336550" defTabSz="1554480">
                <a:lnSpc>
                  <a:spcPct val="115000"/>
                </a:lnSpc>
                <a:buClr>
                  <a:schemeClr val="dk1"/>
                </a:buClr>
                <a:buSzPts val="1700"/>
                <a:buFont typeface="Arial" panose="020B0604020202020204" pitchFamily="34" charset="0"/>
                <a:buChar char="•"/>
                <a:tabLst>
                  <a:tab pos="548640" algn="l"/>
                </a:tabLst>
              </a:pPr>
              <a:endParaRPr lang="en-US" sz="1050" dirty="0">
                <a:solidFill>
                  <a:schemeClr val="tx1"/>
                </a:solidFill>
              </a:endParaRPr>
            </a:p>
            <a:p>
              <a:pPr marL="457200" lvl="8" indent="-336550" defTabSz="1554480">
                <a:lnSpc>
                  <a:spcPct val="115000"/>
                </a:lnSpc>
                <a:buClr>
                  <a:schemeClr val="dk1"/>
                </a:buClr>
                <a:buSzPts val="1700"/>
                <a:buFont typeface="Arial" panose="020B0604020202020204" pitchFamily="34" charset="0"/>
                <a:buChar char="•"/>
                <a:tabLst>
                  <a:tab pos="548640" algn="l"/>
                </a:tabLst>
              </a:pPr>
              <a:endParaRPr sz="1050" dirty="0">
                <a:solidFill>
                  <a:schemeClr val="tx1"/>
                </a:solidFill>
              </a:endParaRP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</a:rPr>
                <a:t>   Resources for Businesses</a:t>
              </a:r>
            </a:p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AutoNum type="arabicPeriod"/>
              </a:pPr>
              <a:endParaRPr lang="en-US" sz="1600" b="1" dirty="0">
                <a:solidFill>
                  <a:schemeClr val="tx1"/>
                </a:solidFill>
              </a:endParaRPr>
            </a:p>
            <a:p>
              <a:pPr marL="12065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</a:pPr>
              <a:endParaRPr lang="en-US" sz="1600" b="1" dirty="0">
                <a:solidFill>
                  <a:schemeClr val="tx1"/>
                </a:solidFill>
              </a:endParaRPr>
            </a:p>
            <a:p>
              <a:pPr marL="463550" lvl="1" indent="-342900">
                <a:lnSpc>
                  <a:spcPct val="115000"/>
                </a:lnSpc>
                <a:buClr>
                  <a:schemeClr val="dk1"/>
                </a:buClr>
                <a:buSzPts val="1700"/>
                <a:buAutoNum type="arabicPeriod" startAt="5"/>
              </a:pPr>
              <a:r>
                <a:rPr lang="en-US" sz="1600" b="1" dirty="0">
                  <a:solidFill>
                    <a:schemeClr val="tx1"/>
                  </a:solidFill>
                </a:rPr>
                <a:t>   Q&amp;A</a:t>
              </a:r>
              <a:endParaRPr sz="1600" b="1" dirty="0">
                <a:solidFill>
                  <a:schemeClr val="tx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 dirty="0">
                <a:solidFill>
                  <a:schemeClr val="accen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02A8A-9960-3002-4A58-13F0BCA4933B}"/>
                </a:ext>
              </a:extLst>
            </p:cNvPr>
            <p:cNvSpPr txBox="1"/>
            <p:nvPr/>
          </p:nvSpPr>
          <p:spPr>
            <a:xfrm>
              <a:off x="3458632" y="2269212"/>
              <a:ext cx="56557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0"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Defining “edible food” and liability</a:t>
              </a:r>
            </a:p>
            <a:p>
              <a:pPr marL="120650"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Businesses required to comply</a:t>
              </a:r>
            </a:p>
            <a:p>
              <a:pPr marL="120650"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Business requirements</a:t>
              </a:r>
            </a:p>
            <a:p>
              <a:pPr marL="120650"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Benefits of food donation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DD67FC-76AF-5B2C-934C-9CE316BD3E53}"/>
                </a:ext>
              </a:extLst>
            </p:cNvPr>
            <p:cNvSpPr txBox="1"/>
            <p:nvPr/>
          </p:nvSpPr>
          <p:spPr>
            <a:xfrm>
              <a:off x="3568699" y="3290365"/>
              <a:ext cx="56557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ReCREATE:  Business Technical Assistance</a:t>
              </a:r>
            </a:p>
            <a:p>
              <a:pPr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FoodCycle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LA:  Food Service Provider</a:t>
              </a:r>
            </a:p>
            <a:p>
              <a:pPr lvl="7" defTabSz="1554480">
                <a:buClr>
                  <a:schemeClr val="dk1"/>
                </a:buClr>
                <a:buSzPts val="1700"/>
                <a:tabLst>
                  <a:tab pos="548640" algn="l"/>
                </a:tabLst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Careit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 Free Data Tracking App </a:t>
              </a:r>
            </a:p>
          </p:txBody>
        </p:sp>
      </p:grpSp>
      <p:pic>
        <p:nvPicPr>
          <p:cNvPr id="18" name="Picture 1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6D5D5E4-4295-C1B5-503E-DB02110DB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64" b="13611"/>
          <a:stretch/>
        </p:blipFill>
        <p:spPr>
          <a:xfrm>
            <a:off x="528028" y="1330057"/>
            <a:ext cx="2474689" cy="33394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3FCC4B-7D68-13A0-3DCC-DB774C7B50F3}"/>
              </a:ext>
            </a:extLst>
          </p:cNvPr>
          <p:cNvSpPr/>
          <p:nvPr/>
        </p:nvSpPr>
        <p:spPr>
          <a:xfrm>
            <a:off x="0" y="317171"/>
            <a:ext cx="9144000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90;g139d0b632f6_0_109">
            <a:extLst>
              <a:ext uri="{FF2B5EF4-FFF2-40B4-BE49-F238E27FC236}">
                <a16:creationId xmlns:a16="http://schemas.microsoft.com/office/drawing/2014/main" id="{200A9650-6C92-A925-5642-A09C00BAE1D3}"/>
              </a:ext>
            </a:extLst>
          </p:cNvPr>
          <p:cNvSpPr txBox="1"/>
          <p:nvPr/>
        </p:nvSpPr>
        <p:spPr>
          <a:xfrm>
            <a:off x="641827" y="424940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AGENDA: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12772F-39FB-C886-EC86-598D9AA76C66}"/>
              </a:ext>
            </a:extLst>
          </p:cNvPr>
          <p:cNvGrpSpPr/>
          <p:nvPr/>
        </p:nvGrpSpPr>
        <p:grpSpPr>
          <a:xfrm>
            <a:off x="7797426" y="4622809"/>
            <a:ext cx="1198033" cy="407039"/>
            <a:chOff x="7789333" y="4669459"/>
            <a:chExt cx="1198033" cy="407039"/>
          </a:xfrm>
        </p:grpSpPr>
        <p:pic>
          <p:nvPicPr>
            <p:cNvPr id="24" name="Picture 23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4CD6C414-C324-C5E3-CF06-63D40D5F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25" name="Google Shape;65;p1">
              <a:extLst>
                <a:ext uri="{FF2B5EF4-FFF2-40B4-BE49-F238E27FC236}">
                  <a16:creationId xmlns:a16="http://schemas.microsoft.com/office/drawing/2014/main" id="{4729D8DF-6002-7E89-D07D-B3037B6B39B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4"/>
    </mc:Choice>
    <mc:Fallback xmlns="">
      <p:transition spd="slow" advTm="3741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80D5B5D-A52A-90B9-9121-A8F7CED88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67448" cy="5142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FDF1A-F3D6-3EDE-0106-E5ECB44AC6A3}"/>
              </a:ext>
            </a:extLst>
          </p:cNvPr>
          <p:cNvSpPr txBox="1"/>
          <p:nvPr/>
        </p:nvSpPr>
        <p:spPr>
          <a:xfrm>
            <a:off x="2637692" y="4824045"/>
            <a:ext cx="3300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Video link: https://www.youtube.com/watch?v=OJzGLKeD1DU&amp;t=2s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38"/>
    </mc:Choice>
    <mc:Fallback xmlns="">
      <p:transition spd="slow" advTm="2106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828FE50-1DC6-C714-A1D4-21CD498B285B}"/>
              </a:ext>
            </a:extLst>
          </p:cNvPr>
          <p:cNvGrpSpPr/>
          <p:nvPr/>
        </p:nvGrpSpPr>
        <p:grpSpPr>
          <a:xfrm>
            <a:off x="-19664" y="0"/>
            <a:ext cx="9178669" cy="5481911"/>
            <a:chOff x="-231474" y="-123134"/>
            <a:chExt cx="10059278" cy="6107055"/>
          </a:xfrm>
        </p:grpSpPr>
        <p:pic>
          <p:nvPicPr>
            <p:cNvPr id="95" name="Picture 94" descr="A picture containing vegetable, fresh, variety, several&#10;&#10;Description automatically generated">
              <a:extLst>
                <a:ext uri="{FF2B5EF4-FFF2-40B4-BE49-F238E27FC236}">
                  <a16:creationId xmlns:a16="http://schemas.microsoft.com/office/drawing/2014/main" id="{90EAA8C4-D213-83B5-8603-49060535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rcRect l="3747" r="13860"/>
            <a:stretch/>
          </p:blipFill>
          <p:spPr>
            <a:xfrm>
              <a:off x="-231474" y="-123134"/>
              <a:ext cx="10059278" cy="6107055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43161CE-604B-1BE4-025E-37BDD7E2BB6B}"/>
                </a:ext>
              </a:extLst>
            </p:cNvPr>
            <p:cNvSpPr/>
            <p:nvPr/>
          </p:nvSpPr>
          <p:spPr>
            <a:xfrm>
              <a:off x="4101451" y="4781489"/>
              <a:ext cx="2127600" cy="1184400"/>
            </a:xfrm>
            <a:prstGeom prst="rect">
              <a:avLst/>
            </a:prstGeom>
            <a:solidFill>
              <a:srgbClr val="0D0E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788207-2372-3770-83EB-3E9CAB796C17}"/>
              </a:ext>
            </a:extLst>
          </p:cNvPr>
          <p:cNvGrpSpPr/>
          <p:nvPr/>
        </p:nvGrpSpPr>
        <p:grpSpPr>
          <a:xfrm>
            <a:off x="1007997" y="540163"/>
            <a:ext cx="7322929" cy="4247252"/>
            <a:chOff x="938352" y="543433"/>
            <a:chExt cx="7322929" cy="42472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4F54DE-7BFF-AECE-2644-529B161821A3}"/>
                </a:ext>
              </a:extLst>
            </p:cNvPr>
            <p:cNvGrpSpPr/>
            <p:nvPr/>
          </p:nvGrpSpPr>
          <p:grpSpPr>
            <a:xfrm>
              <a:off x="967311" y="543433"/>
              <a:ext cx="7293970" cy="4247252"/>
              <a:chOff x="1039631" y="571857"/>
              <a:chExt cx="7293970" cy="424725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D3C710D-E905-1156-62BC-460EAA7C74A9}"/>
                  </a:ext>
                </a:extLst>
              </p:cNvPr>
              <p:cNvSpPr/>
              <p:nvPr/>
            </p:nvSpPr>
            <p:spPr>
              <a:xfrm>
                <a:off x="1039631" y="1164142"/>
                <a:ext cx="7293970" cy="3654966"/>
              </a:xfrm>
              <a:prstGeom prst="rect">
                <a:avLst/>
              </a:prstGeom>
              <a:ln>
                <a:noFill/>
              </a:ln>
            </p:spPr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FFB53290-D447-7B5E-6045-117AF9EB1907}"/>
                  </a:ext>
                </a:extLst>
              </p:cNvPr>
              <p:cNvSpPr/>
              <p:nvPr/>
            </p:nvSpPr>
            <p:spPr>
              <a:xfrm>
                <a:off x="3827986" y="1211134"/>
                <a:ext cx="2071798" cy="596041"/>
              </a:xfrm>
              <a:custGeom>
                <a:avLst/>
                <a:gdLst>
                  <a:gd name="connsiteX0" fmla="*/ 0 w 1934840"/>
                  <a:gd name="connsiteY0" fmla="*/ 99342 h 596041"/>
                  <a:gd name="connsiteX1" fmla="*/ 99342 w 1934840"/>
                  <a:gd name="connsiteY1" fmla="*/ 0 h 596041"/>
                  <a:gd name="connsiteX2" fmla="*/ 1835498 w 1934840"/>
                  <a:gd name="connsiteY2" fmla="*/ 0 h 596041"/>
                  <a:gd name="connsiteX3" fmla="*/ 1934840 w 1934840"/>
                  <a:gd name="connsiteY3" fmla="*/ 99342 h 596041"/>
                  <a:gd name="connsiteX4" fmla="*/ 1934840 w 1934840"/>
                  <a:gd name="connsiteY4" fmla="*/ 496699 h 596041"/>
                  <a:gd name="connsiteX5" fmla="*/ 1835498 w 1934840"/>
                  <a:gd name="connsiteY5" fmla="*/ 596041 h 596041"/>
                  <a:gd name="connsiteX6" fmla="*/ 99342 w 1934840"/>
                  <a:gd name="connsiteY6" fmla="*/ 596041 h 596041"/>
                  <a:gd name="connsiteX7" fmla="*/ 0 w 1934840"/>
                  <a:gd name="connsiteY7" fmla="*/ 496699 h 596041"/>
                  <a:gd name="connsiteX8" fmla="*/ 0 w 1934840"/>
                  <a:gd name="connsiteY8" fmla="*/ 99342 h 59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4840" h="596041">
                    <a:moveTo>
                      <a:pt x="0" y="99342"/>
                    </a:moveTo>
                    <a:cubicBezTo>
                      <a:pt x="0" y="44477"/>
                      <a:pt x="44477" y="0"/>
                      <a:pt x="99342" y="0"/>
                    </a:cubicBezTo>
                    <a:lnTo>
                      <a:pt x="1835498" y="0"/>
                    </a:lnTo>
                    <a:cubicBezTo>
                      <a:pt x="1890363" y="0"/>
                      <a:pt x="1934840" y="44477"/>
                      <a:pt x="1934840" y="99342"/>
                    </a:cubicBezTo>
                    <a:lnTo>
                      <a:pt x="1934840" y="496699"/>
                    </a:lnTo>
                    <a:cubicBezTo>
                      <a:pt x="1934840" y="551564"/>
                      <a:pt x="1890363" y="596041"/>
                      <a:pt x="1835498" y="596041"/>
                    </a:cubicBezTo>
                    <a:lnTo>
                      <a:pt x="99342" y="596041"/>
                    </a:lnTo>
                    <a:cubicBezTo>
                      <a:pt x="44477" y="596041"/>
                      <a:pt x="0" y="551564"/>
                      <a:pt x="0" y="496699"/>
                    </a:cubicBezTo>
                    <a:lnTo>
                      <a:pt x="0" y="99342"/>
                    </a:lnTo>
                    <a:close/>
                  </a:path>
                </a:pathLst>
              </a:custGeom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1006" tIns="71006" rIns="71006" bIns="71006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b="1" kern="1200" dirty="0"/>
                  <a:t>     Food is overproduced</a:t>
                </a: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B38CAED-D651-A979-8D53-A2AF67A97C9F}"/>
                  </a:ext>
                </a:extLst>
              </p:cNvPr>
              <p:cNvSpPr/>
              <p:nvPr/>
            </p:nvSpPr>
            <p:spPr>
              <a:xfrm rot="687128">
                <a:off x="3812589" y="1339442"/>
                <a:ext cx="3118932" cy="311893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935838" y="46099"/>
                    </a:moveTo>
                    <a:arcTo wR="1559466" hR="1559466" stAng="17037964" swAng="1778456"/>
                  </a:path>
                </a:pathLst>
              </a:custGeom>
              <a:no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5B86120-B370-C647-6DE4-190A97623DD2}"/>
                  </a:ext>
                </a:extLst>
              </p:cNvPr>
              <p:cNvSpPr/>
              <p:nvPr/>
            </p:nvSpPr>
            <p:spPr>
              <a:xfrm>
                <a:off x="5969194" y="2228688"/>
                <a:ext cx="2111473" cy="650398"/>
              </a:xfrm>
              <a:custGeom>
                <a:avLst/>
                <a:gdLst>
                  <a:gd name="connsiteX0" fmla="*/ 0 w 2000336"/>
                  <a:gd name="connsiteY0" fmla="*/ 91858 h 551135"/>
                  <a:gd name="connsiteX1" fmla="*/ 91858 w 2000336"/>
                  <a:gd name="connsiteY1" fmla="*/ 0 h 551135"/>
                  <a:gd name="connsiteX2" fmla="*/ 1908478 w 2000336"/>
                  <a:gd name="connsiteY2" fmla="*/ 0 h 551135"/>
                  <a:gd name="connsiteX3" fmla="*/ 2000336 w 2000336"/>
                  <a:gd name="connsiteY3" fmla="*/ 91858 h 551135"/>
                  <a:gd name="connsiteX4" fmla="*/ 2000336 w 2000336"/>
                  <a:gd name="connsiteY4" fmla="*/ 459277 h 551135"/>
                  <a:gd name="connsiteX5" fmla="*/ 1908478 w 2000336"/>
                  <a:gd name="connsiteY5" fmla="*/ 551135 h 551135"/>
                  <a:gd name="connsiteX6" fmla="*/ 91858 w 2000336"/>
                  <a:gd name="connsiteY6" fmla="*/ 551135 h 551135"/>
                  <a:gd name="connsiteX7" fmla="*/ 0 w 2000336"/>
                  <a:gd name="connsiteY7" fmla="*/ 459277 h 551135"/>
                  <a:gd name="connsiteX8" fmla="*/ 0 w 2000336"/>
                  <a:gd name="connsiteY8" fmla="*/ 91858 h 55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336" h="551135">
                    <a:moveTo>
                      <a:pt x="0" y="91858"/>
                    </a:moveTo>
                    <a:cubicBezTo>
                      <a:pt x="0" y="41126"/>
                      <a:pt x="41126" y="0"/>
                      <a:pt x="91858" y="0"/>
                    </a:cubicBezTo>
                    <a:lnTo>
                      <a:pt x="1908478" y="0"/>
                    </a:lnTo>
                    <a:cubicBezTo>
                      <a:pt x="1959210" y="0"/>
                      <a:pt x="2000336" y="41126"/>
                      <a:pt x="2000336" y="91858"/>
                    </a:cubicBezTo>
                    <a:lnTo>
                      <a:pt x="2000336" y="459277"/>
                    </a:lnTo>
                    <a:cubicBezTo>
                      <a:pt x="2000336" y="510009"/>
                      <a:pt x="1959210" y="551135"/>
                      <a:pt x="1908478" y="551135"/>
                    </a:cubicBezTo>
                    <a:lnTo>
                      <a:pt x="91858" y="551135"/>
                    </a:lnTo>
                    <a:cubicBezTo>
                      <a:pt x="41126" y="551135"/>
                      <a:pt x="0" y="510009"/>
                      <a:pt x="0" y="459277"/>
                    </a:cubicBezTo>
                    <a:lnTo>
                      <a:pt x="0" y="91858"/>
                    </a:lnTo>
                    <a:close/>
                  </a:path>
                </a:pathLst>
              </a:custGeom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814" tIns="68814" rIns="68814" bIns="68814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b="1" kern="1200" dirty="0"/>
                  <a:t>     Stores need to maintain expectations of quality</a:t>
                </a: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1D7E09A-3181-1291-DB04-AAFE187278BA}"/>
                  </a:ext>
                </a:extLst>
              </p:cNvPr>
              <p:cNvSpPr/>
              <p:nvPr/>
            </p:nvSpPr>
            <p:spPr>
              <a:xfrm rot="1512508">
                <a:off x="3855095" y="571857"/>
                <a:ext cx="3118932" cy="311893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3112337" y="1702726"/>
                    </a:moveTo>
                    <a:arcTo wR="1559466" hR="1559466" stAng="21916254" swAng="1312234"/>
                  </a:path>
                </a:pathLst>
              </a:custGeom>
              <a:no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dk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E825DCD-491E-50AF-6B56-36005F8440FE}"/>
                  </a:ext>
                </a:extLst>
              </p:cNvPr>
              <p:cNvSpPr/>
              <p:nvPr/>
            </p:nvSpPr>
            <p:spPr>
              <a:xfrm>
                <a:off x="5361310" y="3409574"/>
                <a:ext cx="2252972" cy="729915"/>
              </a:xfrm>
              <a:custGeom>
                <a:avLst/>
                <a:gdLst>
                  <a:gd name="connsiteX0" fmla="*/ 0 w 2252972"/>
                  <a:gd name="connsiteY0" fmla="*/ 110582 h 663477"/>
                  <a:gd name="connsiteX1" fmla="*/ 110582 w 2252972"/>
                  <a:gd name="connsiteY1" fmla="*/ 0 h 663477"/>
                  <a:gd name="connsiteX2" fmla="*/ 2142390 w 2252972"/>
                  <a:gd name="connsiteY2" fmla="*/ 0 h 663477"/>
                  <a:gd name="connsiteX3" fmla="*/ 2252972 w 2252972"/>
                  <a:gd name="connsiteY3" fmla="*/ 110582 h 663477"/>
                  <a:gd name="connsiteX4" fmla="*/ 2252972 w 2252972"/>
                  <a:gd name="connsiteY4" fmla="*/ 552895 h 663477"/>
                  <a:gd name="connsiteX5" fmla="*/ 2142390 w 2252972"/>
                  <a:gd name="connsiteY5" fmla="*/ 663477 h 663477"/>
                  <a:gd name="connsiteX6" fmla="*/ 110582 w 2252972"/>
                  <a:gd name="connsiteY6" fmla="*/ 663477 h 663477"/>
                  <a:gd name="connsiteX7" fmla="*/ 0 w 2252972"/>
                  <a:gd name="connsiteY7" fmla="*/ 552895 h 663477"/>
                  <a:gd name="connsiteX8" fmla="*/ 0 w 2252972"/>
                  <a:gd name="connsiteY8" fmla="*/ 110582 h 66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2972" h="663477">
                    <a:moveTo>
                      <a:pt x="0" y="110582"/>
                    </a:moveTo>
                    <a:cubicBezTo>
                      <a:pt x="0" y="49509"/>
                      <a:pt x="49509" y="0"/>
                      <a:pt x="110582" y="0"/>
                    </a:cubicBezTo>
                    <a:lnTo>
                      <a:pt x="2142390" y="0"/>
                    </a:lnTo>
                    <a:cubicBezTo>
                      <a:pt x="2203463" y="0"/>
                      <a:pt x="2252972" y="49509"/>
                      <a:pt x="2252972" y="110582"/>
                    </a:cubicBezTo>
                    <a:lnTo>
                      <a:pt x="2252972" y="552895"/>
                    </a:lnTo>
                    <a:cubicBezTo>
                      <a:pt x="2252972" y="613968"/>
                      <a:pt x="2203463" y="663477"/>
                      <a:pt x="2142390" y="663477"/>
                    </a:cubicBezTo>
                    <a:lnTo>
                      <a:pt x="110582" y="663477"/>
                    </a:lnTo>
                    <a:cubicBezTo>
                      <a:pt x="49509" y="663477"/>
                      <a:pt x="0" y="613968"/>
                      <a:pt x="0" y="552895"/>
                    </a:cubicBezTo>
                    <a:lnTo>
                      <a:pt x="0" y="110582"/>
                    </a:lnTo>
                    <a:close/>
                  </a:path>
                </a:pathLst>
              </a:custGeom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298" tIns="74298" rIns="74298" bIns="74298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sz="1100" b="1" u="sng" kern="1200" dirty="0">
                    <a:latin typeface="Arial"/>
                    <a:ea typeface="+mn-ea"/>
                    <a:cs typeface="+mn-cs"/>
                  </a:rPr>
                  <a:t>Food gets wasted: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sz="1100" b="0" u="none" kern="1200" dirty="0">
                    <a:latin typeface="Arial"/>
                    <a:ea typeface="+mn-ea"/>
                    <a:cs typeface="+mn-cs"/>
                  </a:rPr>
                  <a:t>- Past sell by date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sz="1100" b="0" u="none" kern="1200" dirty="0">
                    <a:latin typeface="Arial"/>
                    <a:ea typeface="+mn-ea"/>
                    <a:cs typeface="+mn-cs"/>
                  </a:rPr>
                  <a:t>- Damaged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sz="1100" b="0" u="none" kern="1200" dirty="0">
                    <a:latin typeface="Arial"/>
                    <a:ea typeface="+mn-ea"/>
                    <a:cs typeface="+mn-cs"/>
                  </a:rPr>
                  <a:t>- Extra stock </a:t>
                </a: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835CABD-2260-8C28-EDFE-0766B6E97E9A}"/>
                  </a:ext>
                </a:extLst>
              </p:cNvPr>
              <p:cNvSpPr/>
              <p:nvPr/>
            </p:nvSpPr>
            <p:spPr>
              <a:xfrm>
                <a:off x="3082525" y="1547694"/>
                <a:ext cx="3118932" cy="311893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2554542" y="2760198"/>
                    </a:moveTo>
                    <a:arcTo wR="1559466" hR="1559466" stAng="3021037" swAng="4713359"/>
                  </a:path>
                </a:pathLst>
              </a:custGeom>
              <a:no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F0576D-8084-2291-8B12-78049D6A82FA}"/>
                  </a:ext>
                </a:extLst>
              </p:cNvPr>
              <p:cNvSpPr/>
              <p:nvPr/>
            </p:nvSpPr>
            <p:spPr>
              <a:xfrm>
                <a:off x="1947978" y="3453382"/>
                <a:ext cx="2440976" cy="657048"/>
              </a:xfrm>
              <a:custGeom>
                <a:avLst/>
                <a:gdLst>
                  <a:gd name="connsiteX0" fmla="*/ 0 w 2440976"/>
                  <a:gd name="connsiteY0" fmla="*/ 110575 h 663438"/>
                  <a:gd name="connsiteX1" fmla="*/ 110575 w 2440976"/>
                  <a:gd name="connsiteY1" fmla="*/ 0 h 663438"/>
                  <a:gd name="connsiteX2" fmla="*/ 2330401 w 2440976"/>
                  <a:gd name="connsiteY2" fmla="*/ 0 h 663438"/>
                  <a:gd name="connsiteX3" fmla="*/ 2440976 w 2440976"/>
                  <a:gd name="connsiteY3" fmla="*/ 110575 h 663438"/>
                  <a:gd name="connsiteX4" fmla="*/ 2440976 w 2440976"/>
                  <a:gd name="connsiteY4" fmla="*/ 552863 h 663438"/>
                  <a:gd name="connsiteX5" fmla="*/ 2330401 w 2440976"/>
                  <a:gd name="connsiteY5" fmla="*/ 663438 h 663438"/>
                  <a:gd name="connsiteX6" fmla="*/ 110575 w 2440976"/>
                  <a:gd name="connsiteY6" fmla="*/ 663438 h 663438"/>
                  <a:gd name="connsiteX7" fmla="*/ 0 w 2440976"/>
                  <a:gd name="connsiteY7" fmla="*/ 552863 h 663438"/>
                  <a:gd name="connsiteX8" fmla="*/ 0 w 2440976"/>
                  <a:gd name="connsiteY8" fmla="*/ 110575 h 66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0976" h="663438">
                    <a:moveTo>
                      <a:pt x="0" y="110575"/>
                    </a:moveTo>
                    <a:cubicBezTo>
                      <a:pt x="0" y="49506"/>
                      <a:pt x="49506" y="0"/>
                      <a:pt x="110575" y="0"/>
                    </a:cubicBezTo>
                    <a:lnTo>
                      <a:pt x="2330401" y="0"/>
                    </a:lnTo>
                    <a:cubicBezTo>
                      <a:pt x="2391470" y="0"/>
                      <a:pt x="2440976" y="49506"/>
                      <a:pt x="2440976" y="110575"/>
                    </a:cubicBezTo>
                    <a:lnTo>
                      <a:pt x="2440976" y="552863"/>
                    </a:lnTo>
                    <a:cubicBezTo>
                      <a:pt x="2440976" y="613932"/>
                      <a:pt x="2391470" y="663438"/>
                      <a:pt x="2330401" y="663438"/>
                    </a:cubicBezTo>
                    <a:lnTo>
                      <a:pt x="110575" y="663438"/>
                    </a:lnTo>
                    <a:cubicBezTo>
                      <a:pt x="49506" y="663438"/>
                      <a:pt x="0" y="613932"/>
                      <a:pt x="0" y="552863"/>
                    </a:cubicBezTo>
                    <a:lnTo>
                      <a:pt x="0" y="110575"/>
                    </a:lnTo>
                    <a:close/>
                  </a:path>
                </a:pathLst>
              </a:custGeom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296" tIns="74296" rIns="74296" bIns="74296" numCol="1" spcCol="1270" anchor="ctr" anchorCtr="0">
                <a:noAutofit/>
              </a:bodyPr>
              <a:lstStyle/>
              <a:p>
                <a:pPr lvl="5" algn="ctr" defTabSz="488950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en-US" sz="1100" b="1" u="sng" kern="1200" dirty="0"/>
                  <a:t>Food goes to landfill:</a:t>
                </a:r>
                <a:br>
                  <a:rPr lang="en-US" sz="1100" b="1" u="sng" kern="1200" dirty="0"/>
                </a:br>
                <a:r>
                  <a:rPr lang="en-US" sz="1100" b="1" u="none" kern="1200" dirty="0"/>
                  <a:t>- </a:t>
                </a:r>
                <a:r>
                  <a:rPr lang="en-US" sz="1100" b="0" u="none" kern="1200" dirty="0"/>
                  <a:t>Methane is released</a:t>
                </a:r>
              </a:p>
              <a:p>
                <a:pPr lvl="5" algn="ctr" defTabSz="488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100" b="0" u="none" kern="1200" dirty="0"/>
                  <a:t>- Landfill space is limited</a:t>
                </a: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AF2CF8D-93EA-2C93-85AE-238415760F3C}"/>
                  </a:ext>
                </a:extLst>
              </p:cNvPr>
              <p:cNvSpPr/>
              <p:nvPr/>
            </p:nvSpPr>
            <p:spPr>
              <a:xfrm rot="20478762">
                <a:off x="2184821" y="639584"/>
                <a:ext cx="3118932" cy="203112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217487" y="2353838"/>
                    </a:moveTo>
                    <a:arcTo wR="1559466" hR="1559466" stAng="8962618" swAng="1295453"/>
                  </a:path>
                </a:pathLst>
              </a:custGeom>
              <a:noFill/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D3F644-EF52-8DA8-2795-858BE0423D3A}"/>
                  </a:ext>
                </a:extLst>
              </p:cNvPr>
              <p:cNvSpPr/>
              <p:nvPr/>
            </p:nvSpPr>
            <p:spPr>
              <a:xfrm>
                <a:off x="1638184" y="2251134"/>
                <a:ext cx="1944929" cy="558968"/>
              </a:xfrm>
              <a:custGeom>
                <a:avLst/>
                <a:gdLst>
                  <a:gd name="connsiteX0" fmla="*/ 0 w 2062964"/>
                  <a:gd name="connsiteY0" fmla="*/ 93163 h 558968"/>
                  <a:gd name="connsiteX1" fmla="*/ 93163 w 2062964"/>
                  <a:gd name="connsiteY1" fmla="*/ 0 h 558968"/>
                  <a:gd name="connsiteX2" fmla="*/ 1969801 w 2062964"/>
                  <a:gd name="connsiteY2" fmla="*/ 0 h 558968"/>
                  <a:gd name="connsiteX3" fmla="*/ 2062964 w 2062964"/>
                  <a:gd name="connsiteY3" fmla="*/ 93163 h 558968"/>
                  <a:gd name="connsiteX4" fmla="*/ 2062964 w 2062964"/>
                  <a:gd name="connsiteY4" fmla="*/ 465805 h 558968"/>
                  <a:gd name="connsiteX5" fmla="*/ 1969801 w 2062964"/>
                  <a:gd name="connsiteY5" fmla="*/ 558968 h 558968"/>
                  <a:gd name="connsiteX6" fmla="*/ 93163 w 2062964"/>
                  <a:gd name="connsiteY6" fmla="*/ 558968 h 558968"/>
                  <a:gd name="connsiteX7" fmla="*/ 0 w 2062964"/>
                  <a:gd name="connsiteY7" fmla="*/ 465805 h 558968"/>
                  <a:gd name="connsiteX8" fmla="*/ 0 w 2062964"/>
                  <a:gd name="connsiteY8" fmla="*/ 93163 h 55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2964" h="558968">
                    <a:moveTo>
                      <a:pt x="0" y="93163"/>
                    </a:moveTo>
                    <a:cubicBezTo>
                      <a:pt x="0" y="41710"/>
                      <a:pt x="41710" y="0"/>
                      <a:pt x="93163" y="0"/>
                    </a:cubicBezTo>
                    <a:lnTo>
                      <a:pt x="1969801" y="0"/>
                    </a:lnTo>
                    <a:cubicBezTo>
                      <a:pt x="2021254" y="0"/>
                      <a:pt x="2062964" y="41710"/>
                      <a:pt x="2062964" y="93163"/>
                    </a:cubicBezTo>
                    <a:lnTo>
                      <a:pt x="2062964" y="465805"/>
                    </a:lnTo>
                    <a:cubicBezTo>
                      <a:pt x="2062964" y="517258"/>
                      <a:pt x="2021254" y="558968"/>
                      <a:pt x="1969801" y="558968"/>
                    </a:cubicBezTo>
                    <a:lnTo>
                      <a:pt x="93163" y="558968"/>
                    </a:lnTo>
                    <a:cubicBezTo>
                      <a:pt x="41710" y="558968"/>
                      <a:pt x="0" y="517258"/>
                      <a:pt x="0" y="465805"/>
                    </a:cubicBezTo>
                    <a:lnTo>
                      <a:pt x="0" y="93163"/>
                    </a:lnTo>
                    <a:close/>
                  </a:path>
                </a:pathLst>
              </a:custGeom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197" tIns="69197" rIns="69197" bIns="69197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b="1" kern="1200" dirty="0"/>
                  <a:t>People are hungry and </a:t>
                </a:r>
                <a:br>
                  <a:rPr lang="en-US" sz="1100" b="1" kern="1200" dirty="0"/>
                </a:br>
                <a:r>
                  <a:rPr lang="en-US" sz="1100" b="1" kern="1200" dirty="0"/>
                  <a:t>need food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403646-DA2C-F000-7273-26E7AF159CFC}"/>
                </a:ext>
              </a:extLst>
            </p:cNvPr>
            <p:cNvGrpSpPr/>
            <p:nvPr/>
          </p:nvGrpSpPr>
          <p:grpSpPr>
            <a:xfrm>
              <a:off x="5359724" y="2156670"/>
              <a:ext cx="781623" cy="740131"/>
              <a:chOff x="2978045" y="751664"/>
              <a:chExt cx="865909" cy="79091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CAE59B9-C90A-F3CD-51C2-3721C3E1E257}"/>
                  </a:ext>
                </a:extLst>
              </p:cNvPr>
              <p:cNvSpPr/>
              <p:nvPr/>
            </p:nvSpPr>
            <p:spPr>
              <a:xfrm>
                <a:off x="2978045" y="751664"/>
                <a:ext cx="865909" cy="790913"/>
              </a:xfrm>
              <a:prstGeom prst="ellipse">
                <a:avLst/>
              </a:prstGeom>
              <a:solidFill>
                <a:srgbClr val="486E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Graphic 68" descr="Shopping cart outline">
                <a:extLst>
                  <a:ext uri="{FF2B5EF4-FFF2-40B4-BE49-F238E27FC236}">
                    <a16:creationId xmlns:a16="http://schemas.microsoft.com/office/drawing/2014/main" id="{9F45A05A-F42F-B3F0-2208-D3189DFAF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131577" y="859034"/>
                <a:ext cx="570972" cy="570972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431E61-1C55-CCA4-2F47-BE03A1FC66DF}"/>
                </a:ext>
              </a:extLst>
            </p:cNvPr>
            <p:cNvGrpSpPr/>
            <p:nvPr/>
          </p:nvGrpSpPr>
          <p:grpSpPr>
            <a:xfrm>
              <a:off x="4894075" y="3376367"/>
              <a:ext cx="781623" cy="740131"/>
              <a:chOff x="2922293" y="697880"/>
              <a:chExt cx="865909" cy="79091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5C920AD-DC82-1716-0A89-289BBD6BEBCA}"/>
                  </a:ext>
                </a:extLst>
              </p:cNvPr>
              <p:cNvSpPr/>
              <p:nvPr/>
            </p:nvSpPr>
            <p:spPr>
              <a:xfrm>
                <a:off x="2922293" y="697880"/>
                <a:ext cx="865909" cy="790913"/>
              </a:xfrm>
              <a:prstGeom prst="ellipse">
                <a:avLst/>
              </a:prstGeom>
              <a:solidFill>
                <a:srgbClr val="486E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Graphic 22" descr="Catering outline">
                <a:extLst>
                  <a:ext uri="{FF2B5EF4-FFF2-40B4-BE49-F238E27FC236}">
                    <a16:creationId xmlns:a16="http://schemas.microsoft.com/office/drawing/2014/main" id="{B7B94771-7F85-9EE9-0F7C-CEFA158BD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3075825" y="829976"/>
                <a:ext cx="570972" cy="521521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2337EF-A3A9-C4E0-4DA6-3AAEEF1C57D3}"/>
                </a:ext>
              </a:extLst>
            </p:cNvPr>
            <p:cNvGrpSpPr/>
            <p:nvPr/>
          </p:nvGrpSpPr>
          <p:grpSpPr>
            <a:xfrm>
              <a:off x="3251526" y="1100340"/>
              <a:ext cx="781623" cy="740131"/>
              <a:chOff x="2899063" y="720290"/>
              <a:chExt cx="865909" cy="79091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BDF050C-E469-C765-FEB2-B14FC683CEFC}"/>
                  </a:ext>
                </a:extLst>
              </p:cNvPr>
              <p:cNvSpPr/>
              <p:nvPr/>
            </p:nvSpPr>
            <p:spPr>
              <a:xfrm>
                <a:off x="2899063" y="720290"/>
                <a:ext cx="865909" cy="790913"/>
              </a:xfrm>
              <a:prstGeom prst="ellipse">
                <a:avLst/>
              </a:prstGeom>
              <a:solidFill>
                <a:srgbClr val="486E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Graphic 20" descr="Agriculture outline">
                <a:extLst>
                  <a:ext uri="{FF2B5EF4-FFF2-40B4-BE49-F238E27FC236}">
                    <a16:creationId xmlns:a16="http://schemas.microsoft.com/office/drawing/2014/main" id="{4A3BB410-5172-09B4-FCE4-B172DE3A1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3052592" y="852386"/>
                <a:ext cx="570972" cy="521521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38DFB0-4372-6E2F-51A6-98A4D7CA2C79}"/>
                </a:ext>
              </a:extLst>
            </p:cNvPr>
            <p:cNvGrpSpPr/>
            <p:nvPr/>
          </p:nvGrpSpPr>
          <p:grpSpPr>
            <a:xfrm>
              <a:off x="1395776" y="3387239"/>
              <a:ext cx="781623" cy="740131"/>
              <a:chOff x="2899063" y="720290"/>
              <a:chExt cx="865909" cy="79091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0AFA5DD-D12C-074A-45F9-69FEFC0CF1A5}"/>
                  </a:ext>
                </a:extLst>
              </p:cNvPr>
              <p:cNvSpPr/>
              <p:nvPr/>
            </p:nvSpPr>
            <p:spPr>
              <a:xfrm>
                <a:off x="2899063" y="720290"/>
                <a:ext cx="865909" cy="790913"/>
              </a:xfrm>
              <a:prstGeom prst="ellipse">
                <a:avLst/>
              </a:prstGeom>
              <a:solidFill>
                <a:srgbClr val="486E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Graphic 18" descr="Garbage outline">
                <a:extLst>
                  <a:ext uri="{FF2B5EF4-FFF2-40B4-BE49-F238E27FC236}">
                    <a16:creationId xmlns:a16="http://schemas.microsoft.com/office/drawing/2014/main" id="{ECDCFB9F-98C0-FD85-43FE-C48BA8C16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3052592" y="852386"/>
                <a:ext cx="570972" cy="521521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D35C54A-22DD-7CE7-9CB6-E712B756B8DF}"/>
                </a:ext>
              </a:extLst>
            </p:cNvPr>
            <p:cNvGrpSpPr/>
            <p:nvPr/>
          </p:nvGrpSpPr>
          <p:grpSpPr>
            <a:xfrm>
              <a:off x="938352" y="2157932"/>
              <a:ext cx="781623" cy="740131"/>
              <a:chOff x="2834019" y="720290"/>
              <a:chExt cx="865909" cy="790913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D6D507B-AB22-6FCC-16C1-B5ECF523CB53}"/>
                  </a:ext>
                </a:extLst>
              </p:cNvPr>
              <p:cNvSpPr/>
              <p:nvPr/>
            </p:nvSpPr>
            <p:spPr>
              <a:xfrm>
                <a:off x="2834019" y="720290"/>
                <a:ext cx="865909" cy="790913"/>
              </a:xfrm>
              <a:prstGeom prst="ellipse">
                <a:avLst/>
              </a:prstGeom>
              <a:solidFill>
                <a:srgbClr val="486E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 descr="Family with two children outline">
                <a:extLst>
                  <a:ext uri="{FF2B5EF4-FFF2-40B4-BE49-F238E27FC236}">
                    <a16:creationId xmlns:a16="http://schemas.microsoft.com/office/drawing/2014/main" id="{EF92E898-852B-0D7A-2AF8-C8FAE9D91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2987548" y="852386"/>
                <a:ext cx="570972" cy="521521"/>
              </a:xfrm>
              <a:prstGeom prst="rect">
                <a:avLst/>
              </a:prstGeom>
            </p:spPr>
          </p:pic>
        </p:grpSp>
      </p:grpSp>
      <p:sp>
        <p:nvSpPr>
          <p:cNvPr id="97" name="Google Shape;90;g139d0b632f6_0_109">
            <a:extLst>
              <a:ext uri="{FF2B5EF4-FFF2-40B4-BE49-F238E27FC236}">
                <a16:creationId xmlns:a16="http://schemas.microsoft.com/office/drawing/2014/main" id="{9DE94F80-8979-DCB3-CB56-8B52B5054A70}"/>
              </a:ext>
            </a:extLst>
          </p:cNvPr>
          <p:cNvSpPr txBox="1"/>
          <p:nvPr/>
        </p:nvSpPr>
        <p:spPr>
          <a:xfrm>
            <a:off x="385217" y="540163"/>
            <a:ext cx="8215869" cy="63158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2700" b="1" dirty="0">
                <a:solidFill>
                  <a:schemeClr val="bg1"/>
                </a:solidFill>
              </a:rPr>
              <a:t>The Problem: </a:t>
            </a:r>
            <a:r>
              <a:rPr lang="en-US" sz="2700" b="1" dirty="0">
                <a:solidFill>
                  <a:srgbClr val="EC7705"/>
                </a:solidFill>
              </a:rPr>
              <a:t>Wasted Food</a:t>
            </a:r>
            <a:endParaRPr sz="2700" b="1" dirty="0">
              <a:solidFill>
                <a:srgbClr val="1C69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81DBAD1-4941-58D8-56F2-3C3A1B198FF3}"/>
              </a:ext>
            </a:extLst>
          </p:cNvPr>
          <p:cNvGrpSpPr/>
          <p:nvPr/>
        </p:nvGrpSpPr>
        <p:grpSpPr>
          <a:xfrm>
            <a:off x="7733838" y="4587165"/>
            <a:ext cx="1198033" cy="407039"/>
            <a:chOff x="7789333" y="4669459"/>
            <a:chExt cx="1198033" cy="407039"/>
          </a:xfrm>
        </p:grpSpPr>
        <p:pic>
          <p:nvPicPr>
            <p:cNvPr id="99" name="Picture 98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FB5B02EB-4DE6-F506-E14D-64D7EEB6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100" name="Google Shape;65;p1">
              <a:extLst>
                <a:ext uri="{FF2B5EF4-FFF2-40B4-BE49-F238E27FC236}">
                  <a16:creationId xmlns:a16="http://schemas.microsoft.com/office/drawing/2014/main" id="{C4F8AC79-8969-35F1-688A-4A07265475A2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987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85"/>
    </mc:Choice>
    <mc:Fallback xmlns="">
      <p:transition spd="slow" advTm="17938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g139d0b632f6_0_109">
            <a:extLst>
              <a:ext uri="{FF2B5EF4-FFF2-40B4-BE49-F238E27FC236}">
                <a16:creationId xmlns:a16="http://schemas.microsoft.com/office/drawing/2014/main" id="{917C8DC5-D04B-B929-0D3C-88B3CF9A3339}"/>
              </a:ext>
            </a:extLst>
          </p:cNvPr>
          <p:cNvSpPr txBox="1"/>
          <p:nvPr/>
        </p:nvSpPr>
        <p:spPr>
          <a:xfrm>
            <a:off x="447096" y="369355"/>
            <a:ext cx="8215869" cy="63158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2700" b="1" dirty="0">
                <a:solidFill>
                  <a:schemeClr val="bg1"/>
                </a:solidFill>
              </a:rPr>
              <a:t>The Solution: </a:t>
            </a:r>
            <a:r>
              <a:rPr lang="en-US" sz="2700" b="1" dirty="0">
                <a:solidFill>
                  <a:srgbClr val="EC7705"/>
                </a:solidFill>
              </a:rPr>
              <a:t>Senate Bill 1383</a:t>
            </a:r>
            <a:endParaRPr sz="2700" b="1" dirty="0">
              <a:solidFill>
                <a:srgbClr val="1C69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g156b782720f_1_0"/>
          <p:cNvSpPr txBox="1"/>
          <p:nvPr/>
        </p:nvSpPr>
        <p:spPr>
          <a:xfrm>
            <a:off x="505612" y="1092273"/>
            <a:ext cx="5106209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California adopted Senate Bill 1383 (SB 1383) to reduce greenhouse gas emissions from edible food and inedible </a:t>
            </a:r>
            <a:br>
              <a:rPr lang="en-US" sz="13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organic waste currently going to landfill (being “thrown away”).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300" dirty="0">
              <a:solidFill>
                <a:schemeClr val="bg1">
                  <a:lumMod val="9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The law strengthens existing state laws that commits all California communities to reducing emissions and combating climate change. </a:t>
            </a:r>
            <a:endParaRPr sz="1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9" name="Google Shape;119;g156b782720f_1_0"/>
          <p:cNvSpPr/>
          <p:nvPr/>
        </p:nvSpPr>
        <p:spPr>
          <a:xfrm>
            <a:off x="604419" y="3315834"/>
            <a:ext cx="2478718" cy="350835"/>
          </a:xfrm>
          <a:prstGeom prst="rect">
            <a:avLst/>
          </a:prstGeom>
          <a:solidFill>
            <a:srgbClr val="268A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1000" dirty="0">
                <a:solidFill>
                  <a:schemeClr val="lt1"/>
                </a:solidFill>
              </a:rPr>
              <a:t>Regulations Take Effect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20" name="Google Shape;120;g156b782720f_1_0"/>
          <p:cNvSpPr txBox="1"/>
          <p:nvPr/>
        </p:nvSpPr>
        <p:spPr>
          <a:xfrm>
            <a:off x="604420" y="2962742"/>
            <a:ext cx="2478718" cy="323135"/>
          </a:xfrm>
          <a:prstGeom prst="rect">
            <a:avLst/>
          </a:prstGeom>
          <a:solidFill>
            <a:srgbClr val="268A8C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January 1, </a:t>
            </a:r>
            <a:r>
              <a:rPr lang="en-US" sz="1000" b="1" u="sng" dirty="0">
                <a:solidFill>
                  <a:schemeClr val="bg1">
                    <a:lumMod val="95000"/>
                  </a:schemeClr>
                </a:solidFill>
              </a:rPr>
              <a:t>2022</a:t>
            </a:r>
            <a:endParaRPr sz="1000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8" name="Google Shape;118;g156b782720f_1_0"/>
          <p:cNvSpPr/>
          <p:nvPr/>
        </p:nvSpPr>
        <p:spPr>
          <a:xfrm>
            <a:off x="3185872" y="4006606"/>
            <a:ext cx="2478716" cy="495637"/>
          </a:xfrm>
          <a:prstGeom prst="rect">
            <a:avLst/>
          </a:prstGeom>
          <a:solidFill>
            <a:srgbClr val="0B6E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1000" dirty="0">
                <a:solidFill>
                  <a:schemeClr val="lt1"/>
                </a:solidFill>
              </a:rPr>
              <a:t>75% Reduction In Landfilled </a:t>
            </a:r>
            <a:br>
              <a:rPr lang="en-US" sz="1000" dirty="0">
                <a:solidFill>
                  <a:schemeClr val="lt1"/>
                </a:solidFill>
              </a:rPr>
            </a:br>
            <a:r>
              <a:rPr lang="en-US" sz="1000" dirty="0">
                <a:solidFill>
                  <a:schemeClr val="lt1"/>
                </a:solidFill>
              </a:rPr>
              <a:t>Organic Waste 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17" name="Google Shape;117;g156b782720f_1_0"/>
          <p:cNvSpPr/>
          <p:nvPr/>
        </p:nvSpPr>
        <p:spPr>
          <a:xfrm>
            <a:off x="3185871" y="3315145"/>
            <a:ext cx="2478718" cy="666300"/>
          </a:xfrm>
          <a:prstGeom prst="rect">
            <a:avLst/>
          </a:prstGeom>
          <a:solidFill>
            <a:srgbClr val="486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1000" dirty="0">
                <a:solidFill>
                  <a:schemeClr val="lt1"/>
                </a:solidFill>
              </a:rPr>
              <a:t>20% of Currently Disposed Edible Food Must Be Recovered For Human Consumption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22" name="Google Shape;122;g156b782720f_1_0"/>
          <p:cNvSpPr txBox="1"/>
          <p:nvPr/>
        </p:nvSpPr>
        <p:spPr>
          <a:xfrm>
            <a:off x="3189898" y="2962528"/>
            <a:ext cx="2474689" cy="323135"/>
          </a:xfrm>
          <a:prstGeom prst="rect">
            <a:avLst/>
          </a:prstGeom>
          <a:solidFill>
            <a:srgbClr val="486E6D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>
                    <a:lumMod val="95000"/>
                  </a:schemeClr>
                </a:solidFill>
              </a:rPr>
              <a:t>January 1, </a:t>
            </a:r>
            <a:r>
              <a:rPr lang="en-US" sz="1000" b="1" u="sng" dirty="0">
                <a:solidFill>
                  <a:schemeClr val="bg1">
                    <a:lumMod val="95000"/>
                  </a:schemeClr>
                </a:solidFill>
              </a:rPr>
              <a:t>2025</a:t>
            </a:r>
            <a:endParaRPr sz="1000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FFDF863-BF24-5F83-1373-47877B97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9" b="95320" l="9934" r="90303">
                        <a14:foregroundMark x1="44749" y1="6158" x2="45253" y2="26324"/>
                        <a14:foregroundMark x1="51416" y1="38207" x2="92526" y2="79458"/>
                        <a14:foregroundMark x1="92526" y1="79458" x2="91391" y2="88867"/>
                        <a14:foregroundMark x1="91391" y1="88867" x2="76727" y2="96995"/>
                        <a14:foregroundMark x1="76727" y1="96995" x2="42621" y2="77389"/>
                        <a14:foregroundMark x1="42621" y1="77389" x2="15941" y2="21773"/>
                        <a14:foregroundMark x1="15941" y1="21773" x2="15279" y2="8818"/>
                        <a14:foregroundMark x1="15279" y1="8818" x2="26017" y2="3300"/>
                        <a14:foregroundMark x1="26017" y1="3300" x2="32741" y2="2851"/>
                        <a14:foregroundMark x1="40670" y1="2959" x2="45198" y2="7093"/>
                        <a14:foregroundMark x1="63671" y1="85369" x2="69253" y2="92857"/>
                        <a14:foregroundMark x1="69253" y1="92857" x2="83633" y2="95369"/>
                        <a14:foregroundMark x1="83633" y1="95369" x2="90350" y2="90887"/>
                        <a14:foregroundMark x1="19631" y1="9113" x2="27720" y2="4039"/>
                        <a14:foregroundMark x1="27720" y1="4039" x2="27909" y2="4039"/>
                        <a14:foregroundMark x1="17786" y1="8079" x2="25781" y2="2069"/>
                        <a14:foregroundMark x1="25781" y1="2069" x2="15847" y2="3103"/>
                        <a14:foregroundMark x1="15847" y1="3103" x2="16887" y2="6502"/>
                        <a14:backgroundMark x1="15326" y1="837" x2="18918" y2="934"/>
                        <a14:backgroundMark x1="26211" y1="1084" x2="34674" y2="1084"/>
                        <a14:backgroundMark x1="34674" y1="1084" x2="50047" y2="1330"/>
                        <a14:backgroundMark x1="47209" y1="1921" x2="47209" y2="12217"/>
                        <a14:backgroundMark x1="47540" y1="25714" x2="54257" y2="33892"/>
                        <a14:backgroundMark x1="47871" y1="25468" x2="49953" y2="34926"/>
                        <a14:backgroundMark x1="49953" y1="34926" x2="52791" y2="36749"/>
                        <a14:backgroundMark x1="47162" y1="26552" x2="46736" y2="30394"/>
                        <a14:backgroundMark x1="10170" y1="1281" x2="23983" y2="246"/>
                        <a14:backgroundMark x1="23983" y1="246" x2="30464" y2="739"/>
                        <a14:backgroundMark x1="9177" y1="19655" x2="11779" y2="22217"/>
                        <a14:backgroundMark x1="11589" y1="18522" x2="11779" y2="21232"/>
                        <a14:backgroundMark x1="11779" y1="19655" x2="11779" y2="19655"/>
                        <a14:backgroundMark x1="11779" y1="19360" x2="11968" y2="22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4182" y="481035"/>
            <a:ext cx="4855394" cy="46624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CB48A5-BF8D-30F6-B0B0-2B5E2ECFED32}"/>
              </a:ext>
            </a:extLst>
          </p:cNvPr>
          <p:cNvGrpSpPr/>
          <p:nvPr/>
        </p:nvGrpSpPr>
        <p:grpSpPr>
          <a:xfrm>
            <a:off x="7769909" y="4662465"/>
            <a:ext cx="1198033" cy="407039"/>
            <a:chOff x="7789333" y="4669459"/>
            <a:chExt cx="1198033" cy="407039"/>
          </a:xfrm>
        </p:grpSpPr>
        <p:pic>
          <p:nvPicPr>
            <p:cNvPr id="8" name="Picture 7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D420050F-6E90-AB3A-1E8C-70ADD1C6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9" name="Google Shape;65;p1">
              <a:extLst>
                <a:ext uri="{FF2B5EF4-FFF2-40B4-BE49-F238E27FC236}">
                  <a16:creationId xmlns:a16="http://schemas.microsoft.com/office/drawing/2014/main" id="{1D81922D-479D-2106-77C8-8D8EF8B8D6E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04"/>
    </mc:Choice>
    <mc:Fallback xmlns="">
      <p:transition spd="slow" advTm="864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D2FFD013-3E12-493F-0317-8913D6524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3857625"/>
            <a:ext cx="960539" cy="540303"/>
          </a:xfrm>
          <a:prstGeom prst="rect">
            <a:avLst/>
          </a:prstGeom>
        </p:spPr>
      </p:pic>
      <p:graphicFrame>
        <p:nvGraphicFramePr>
          <p:cNvPr id="131" name="Google Shape;131;g1497a3956e6_0_11"/>
          <p:cNvGraphicFramePr/>
          <p:nvPr>
            <p:extLst>
              <p:ext uri="{D42A27DB-BD31-4B8C-83A1-F6EECF244321}">
                <p14:modId xmlns:p14="http://schemas.microsoft.com/office/powerpoint/2010/main" val="516420680"/>
              </p:ext>
            </p:extLst>
          </p:nvPr>
        </p:nvGraphicFramePr>
        <p:xfrm>
          <a:off x="447096" y="1154037"/>
          <a:ext cx="8215870" cy="3881396"/>
        </p:xfrm>
        <a:graphic>
          <a:graphicData uri="http://schemas.openxmlformats.org/drawingml/2006/table">
            <a:tbl>
              <a:tblPr>
                <a:noFill/>
                <a:tableStyleId>{596BE514-A028-49CA-8B58-9B0652C99137}</a:tableStyleId>
              </a:tblPr>
              <a:tblGrid>
                <a:gridCol w="410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7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3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lt1"/>
                          </a:solidFill>
                        </a:rPr>
                        <a:t>Yes</a:t>
                      </a:r>
                      <a:endParaRPr b="1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B6E7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lt1"/>
                          </a:solidFill>
                        </a:rPr>
                        <a:t>No</a:t>
                      </a:r>
                      <a:endParaRPr b="1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B6E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0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6" name="Google Shape;136;g1497a3956e6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9657" y="1685328"/>
            <a:ext cx="1817784" cy="12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1497a3956e6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0694" y="1686267"/>
            <a:ext cx="1817784" cy="1239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8D3BBA-69CD-C65B-3DD6-83CCDFB8CB29}"/>
              </a:ext>
            </a:extLst>
          </p:cNvPr>
          <p:cNvSpPr/>
          <p:nvPr/>
        </p:nvSpPr>
        <p:spPr>
          <a:xfrm>
            <a:off x="0" y="298622"/>
            <a:ext cx="9144000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90;g139d0b632f6_0_109">
            <a:extLst>
              <a:ext uri="{FF2B5EF4-FFF2-40B4-BE49-F238E27FC236}">
                <a16:creationId xmlns:a16="http://schemas.microsoft.com/office/drawing/2014/main" id="{772148C6-4204-4F19-8AD3-E97127A5234D}"/>
              </a:ext>
            </a:extLst>
          </p:cNvPr>
          <p:cNvSpPr txBox="1"/>
          <p:nvPr/>
        </p:nvSpPr>
        <p:spPr>
          <a:xfrm>
            <a:off x="447096" y="424940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WHAT IS “EDIBLE FOOD”?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pic>
        <p:nvPicPr>
          <p:cNvPr id="7" name="Picture 6" descr="A picture containing plastic, meal, snack food&#10;&#10;Description automatically generated">
            <a:extLst>
              <a:ext uri="{FF2B5EF4-FFF2-40B4-BE49-F238E27FC236}">
                <a16:creationId xmlns:a16="http://schemas.microsoft.com/office/drawing/2014/main" id="{41C65773-22D3-F19F-00FD-8EA59819B0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98" t="21738" r="5646" b="20650"/>
          <a:stretch/>
        </p:blipFill>
        <p:spPr>
          <a:xfrm rot="16200000">
            <a:off x="5000434" y="1344915"/>
            <a:ext cx="1250458" cy="1931281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B428BA92-59F9-1D12-1AB6-838016B8E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58159" y="947638"/>
            <a:ext cx="717404" cy="717404"/>
          </a:xfrm>
          <a:prstGeom prst="rect">
            <a:avLst/>
          </a:prstGeom>
        </p:spPr>
      </p:pic>
      <p:pic>
        <p:nvPicPr>
          <p:cNvPr id="15" name="Graphic 14" descr="No sign with solid fill">
            <a:extLst>
              <a:ext uri="{FF2B5EF4-FFF2-40B4-BE49-F238E27FC236}">
                <a16:creationId xmlns:a16="http://schemas.microsoft.com/office/drawing/2014/main" id="{367E305F-AE06-1169-06E5-872CEF0A1D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84059" y="969180"/>
            <a:ext cx="717404" cy="717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67AA6A-2348-E1E0-961A-F005FECB6EA7}"/>
              </a:ext>
            </a:extLst>
          </p:cNvPr>
          <p:cNvSpPr txBox="1"/>
          <p:nvPr/>
        </p:nvSpPr>
        <p:spPr>
          <a:xfrm>
            <a:off x="587553" y="2968027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Surplus 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9E24B-2566-C893-2B57-607A3EF7899C}"/>
              </a:ext>
            </a:extLst>
          </p:cNvPr>
          <p:cNvSpPr txBox="1"/>
          <p:nvPr/>
        </p:nvSpPr>
        <p:spPr>
          <a:xfrm>
            <a:off x="2559784" y="2966536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Expired / past “sell by”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E5ACD1-FB88-6EA9-9603-C19E81747247}"/>
              </a:ext>
            </a:extLst>
          </p:cNvPr>
          <p:cNvSpPr txBox="1"/>
          <p:nvPr/>
        </p:nvSpPr>
        <p:spPr>
          <a:xfrm>
            <a:off x="4672718" y="2971989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Organic waste (food scraps)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618441-39E4-B72F-BA2B-0C001563FC1E}"/>
              </a:ext>
            </a:extLst>
          </p:cNvPr>
          <p:cNvSpPr txBox="1"/>
          <p:nvPr/>
        </p:nvSpPr>
        <p:spPr>
          <a:xfrm>
            <a:off x="6644949" y="2970498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Food not fit to be consumed</a:t>
            </a:r>
          </a:p>
        </p:txBody>
      </p:sp>
      <p:pic>
        <p:nvPicPr>
          <p:cNvPr id="20" name="Google Shape;135;g1497a3956e6_0_11">
            <a:extLst>
              <a:ext uri="{FF2B5EF4-FFF2-40B4-BE49-F238E27FC236}">
                <a16:creationId xmlns:a16="http://schemas.microsoft.com/office/drawing/2014/main" id="{45E4ACB8-6541-6C2D-2806-DE23AC0AD94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r="3485"/>
          <a:stretch/>
        </p:blipFill>
        <p:spPr>
          <a:xfrm>
            <a:off x="587552" y="3354103"/>
            <a:ext cx="1919944" cy="125045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F5E385-CDDC-3955-E699-C0855D3BFF65}"/>
              </a:ext>
            </a:extLst>
          </p:cNvPr>
          <p:cNvSpPr txBox="1"/>
          <p:nvPr/>
        </p:nvSpPr>
        <p:spPr>
          <a:xfrm>
            <a:off x="587553" y="4628890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Bulk food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9BFB40-3A43-59CE-C373-2BB6CDCB89D8}"/>
              </a:ext>
            </a:extLst>
          </p:cNvPr>
          <p:cNvSpPr txBox="1"/>
          <p:nvPr/>
        </p:nvSpPr>
        <p:spPr>
          <a:xfrm>
            <a:off x="2559784" y="4627399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Damaged boxes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05BAA3-D0D4-EE8A-0973-FDCA62CA1BA7}"/>
              </a:ext>
            </a:extLst>
          </p:cNvPr>
          <p:cNvSpPr txBox="1"/>
          <p:nvPr/>
        </p:nvSpPr>
        <p:spPr>
          <a:xfrm>
            <a:off x="4672718" y="4635465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Open packaged food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0678A5-B105-22E7-1801-179F1ADC73A3}"/>
              </a:ext>
            </a:extLst>
          </p:cNvPr>
          <p:cNvSpPr txBox="1"/>
          <p:nvPr/>
        </p:nvSpPr>
        <p:spPr>
          <a:xfrm>
            <a:off x="6567172" y="4633974"/>
            <a:ext cx="198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Bulging cans</a:t>
            </a:r>
          </a:p>
        </p:txBody>
      </p:sp>
      <p:pic>
        <p:nvPicPr>
          <p:cNvPr id="29" name="Picture 28" descr="A box of bananas&#10;&#10;Description automatically generated with low confidence">
            <a:extLst>
              <a:ext uri="{FF2B5EF4-FFF2-40B4-BE49-F238E27FC236}">
                <a16:creationId xmlns:a16="http://schemas.microsoft.com/office/drawing/2014/main" id="{AD2952C7-36F6-458D-3A19-FA68E5C550D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071" t="4674" r="10777" b="4909"/>
          <a:stretch/>
        </p:blipFill>
        <p:spPr>
          <a:xfrm>
            <a:off x="587552" y="1695928"/>
            <a:ext cx="1919945" cy="1239857"/>
          </a:xfrm>
          <a:prstGeom prst="rect">
            <a:avLst/>
          </a:prstGeom>
        </p:spPr>
      </p:pic>
      <p:pic>
        <p:nvPicPr>
          <p:cNvPr id="31" name="Picture 30" descr="A picture containing indoor, snack food&#10;&#10;Description automatically generated">
            <a:extLst>
              <a:ext uri="{FF2B5EF4-FFF2-40B4-BE49-F238E27FC236}">
                <a16:creationId xmlns:a16="http://schemas.microsoft.com/office/drawing/2014/main" id="{327D8050-F4AC-FD01-DD23-1267B509BEF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19"/>
          <a:stretch/>
        </p:blipFill>
        <p:spPr>
          <a:xfrm>
            <a:off x="4660021" y="3356791"/>
            <a:ext cx="1907153" cy="1239858"/>
          </a:xfrm>
          <a:prstGeom prst="rect">
            <a:avLst/>
          </a:prstGeom>
        </p:spPr>
      </p:pic>
      <p:pic>
        <p:nvPicPr>
          <p:cNvPr id="129" name="Picture 128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0FB7DBA0-60D6-7783-503D-7A3EBB6021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8597" y="3356791"/>
            <a:ext cx="1842220" cy="1239858"/>
          </a:xfrm>
          <a:prstGeom prst="rect">
            <a:avLst/>
          </a:prstGeom>
        </p:spPr>
      </p:pic>
      <p:pic>
        <p:nvPicPr>
          <p:cNvPr id="139" name="Picture 138" descr="A picture containing text&#10;&#10;Description automatically generated">
            <a:extLst>
              <a:ext uri="{FF2B5EF4-FFF2-40B4-BE49-F238E27FC236}">
                <a16:creationId xmlns:a16="http://schemas.microsoft.com/office/drawing/2014/main" id="{7649345B-3076-12F2-029E-C205D514764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5140" b="7342"/>
          <a:stretch/>
        </p:blipFill>
        <p:spPr>
          <a:xfrm>
            <a:off x="2644514" y="3346189"/>
            <a:ext cx="1819814" cy="1250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32"/>
    </mc:Choice>
    <mc:Fallback xmlns="">
      <p:transition spd="slow" advTm="65532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63C0FE-3291-E538-0E21-967C3AF56030}"/>
              </a:ext>
            </a:extLst>
          </p:cNvPr>
          <p:cNvSpPr/>
          <p:nvPr/>
        </p:nvSpPr>
        <p:spPr>
          <a:xfrm>
            <a:off x="0" y="290472"/>
            <a:ext cx="9144000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4" name="Google Shape;144;g156b782720f_1_19"/>
          <p:cNvPicPr preferRelativeResize="0"/>
          <p:nvPr/>
        </p:nvPicPr>
        <p:blipFill rotWithShape="1">
          <a:blip r:embed="rId4">
            <a:alphaModFix/>
          </a:blip>
          <a:srcRect l="2598" t="9812" r="4602"/>
          <a:stretch/>
        </p:blipFill>
        <p:spPr>
          <a:xfrm>
            <a:off x="1240124" y="1350890"/>
            <a:ext cx="6533025" cy="370565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56b782720f_1_19"/>
          <p:cNvSpPr/>
          <p:nvPr/>
        </p:nvSpPr>
        <p:spPr>
          <a:xfrm>
            <a:off x="4398066" y="382575"/>
            <a:ext cx="3885560" cy="610900"/>
          </a:xfrm>
          <a:prstGeom prst="wedgeRoundRectCallout">
            <a:avLst>
              <a:gd name="adj1" fmla="val -22154"/>
              <a:gd name="adj2" fmla="val 113887"/>
              <a:gd name="adj3" fmla="val 0"/>
            </a:avLst>
          </a:prstGeom>
          <a:solidFill>
            <a:schemeClr val="accent1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None/>
            </a:pPr>
            <a:r>
              <a:rPr lang="en-US" sz="1100" b="1" u="sng" dirty="0">
                <a:solidFill>
                  <a:schemeClr val="lt1"/>
                </a:solidFill>
                <a:latin typeface="+mj-lt"/>
              </a:rPr>
              <a:t>NO</a:t>
            </a:r>
            <a:r>
              <a:rPr lang="en-US" sz="1100" b="1" dirty="0">
                <a:solidFill>
                  <a:schemeClr val="lt1"/>
                </a:solidFill>
                <a:latin typeface="+mj-lt"/>
              </a:rPr>
              <a:t>, YOUR BUSINESS IS PROTECTED LEGALLY </a:t>
            </a:r>
            <a:br>
              <a:rPr lang="en-US" sz="1100" b="1" dirty="0">
                <a:solidFill>
                  <a:schemeClr val="lt1"/>
                </a:solidFill>
                <a:latin typeface="+mj-lt"/>
              </a:rPr>
            </a:br>
            <a:r>
              <a:rPr lang="en-US" sz="1100" b="1" dirty="0">
                <a:solidFill>
                  <a:schemeClr val="lt1"/>
                </a:solidFill>
                <a:latin typeface="+mj-lt"/>
              </a:rPr>
              <a:t>(BOTH FEDERALLY AND AT THE STATE LEVEL)</a:t>
            </a:r>
            <a:endParaRPr sz="12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8" name="Google Shape;90;g139d0b632f6_0_109">
            <a:extLst>
              <a:ext uri="{FF2B5EF4-FFF2-40B4-BE49-F238E27FC236}">
                <a16:creationId xmlns:a16="http://schemas.microsoft.com/office/drawing/2014/main" id="{EE1FEDD2-F44F-8F35-3E5B-A4EE60635321}"/>
              </a:ext>
            </a:extLst>
          </p:cNvPr>
          <p:cNvSpPr txBox="1"/>
          <p:nvPr/>
        </p:nvSpPr>
        <p:spPr>
          <a:xfrm>
            <a:off x="560384" y="362453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IS FOOD DONATION RISKY?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9CFE5-CB85-1CB0-DE5C-F9998EEDC09D}"/>
              </a:ext>
            </a:extLst>
          </p:cNvPr>
          <p:cNvGrpSpPr/>
          <p:nvPr/>
        </p:nvGrpSpPr>
        <p:grpSpPr>
          <a:xfrm>
            <a:off x="7773149" y="4649508"/>
            <a:ext cx="1198033" cy="407039"/>
            <a:chOff x="7789333" y="4669459"/>
            <a:chExt cx="1198033" cy="407039"/>
          </a:xfrm>
        </p:grpSpPr>
        <p:pic>
          <p:nvPicPr>
            <p:cNvPr id="11" name="Picture 10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746E50B6-C2AB-AC59-10C1-FDB9450A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12" name="Google Shape;65;p1">
              <a:extLst>
                <a:ext uri="{FF2B5EF4-FFF2-40B4-BE49-F238E27FC236}">
                  <a16:creationId xmlns:a16="http://schemas.microsoft.com/office/drawing/2014/main" id="{53705BE7-D030-FB51-0813-28D42905A7A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8"/>
    </mc:Choice>
    <mc:Fallback xmlns="">
      <p:transition spd="slow" advTm="460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A949-60AC-5887-77D6-2FBFAE8BC607}"/>
              </a:ext>
            </a:extLst>
          </p:cNvPr>
          <p:cNvSpPr/>
          <p:nvPr/>
        </p:nvSpPr>
        <p:spPr>
          <a:xfrm>
            <a:off x="0" y="290472"/>
            <a:ext cx="9144000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90;g139d0b632f6_0_109">
            <a:extLst>
              <a:ext uri="{FF2B5EF4-FFF2-40B4-BE49-F238E27FC236}">
                <a16:creationId xmlns:a16="http://schemas.microsoft.com/office/drawing/2014/main" id="{19BC14DC-A479-6DB2-CF52-32289980F4CA}"/>
              </a:ext>
            </a:extLst>
          </p:cNvPr>
          <p:cNvSpPr txBox="1"/>
          <p:nvPr/>
        </p:nvSpPr>
        <p:spPr>
          <a:xfrm>
            <a:off x="447096" y="424940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IS YOUR BUSINESS REQUIRED TO DONATE FOOD?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grpSp>
        <p:nvGrpSpPr>
          <p:cNvPr id="155" name="Google Shape;155;g139d0b632f6_0_79"/>
          <p:cNvGrpSpPr/>
          <p:nvPr/>
        </p:nvGrpSpPr>
        <p:grpSpPr>
          <a:xfrm>
            <a:off x="1209617" y="1637814"/>
            <a:ext cx="5810261" cy="3418733"/>
            <a:chOff x="804048" y="840186"/>
            <a:chExt cx="6952354" cy="3762191"/>
          </a:xfrm>
        </p:grpSpPr>
        <p:grpSp>
          <p:nvGrpSpPr>
            <p:cNvPr id="156" name="Google Shape;156;g139d0b632f6_0_79"/>
            <p:cNvGrpSpPr/>
            <p:nvPr/>
          </p:nvGrpSpPr>
          <p:grpSpPr>
            <a:xfrm>
              <a:off x="804048" y="840186"/>
              <a:ext cx="6952354" cy="3762191"/>
              <a:chOff x="804048" y="840186"/>
              <a:chExt cx="6952354" cy="3762191"/>
            </a:xfrm>
          </p:grpSpPr>
          <p:pic>
            <p:nvPicPr>
              <p:cNvPr id="157" name="Google Shape;157;g139d0b632f6_0_7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04048" y="840186"/>
                <a:ext cx="6952354" cy="37621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158;g139d0b632f6_0_79"/>
              <p:cNvSpPr/>
              <p:nvPr/>
            </p:nvSpPr>
            <p:spPr>
              <a:xfrm>
                <a:off x="6566900" y="3743250"/>
                <a:ext cx="1189500" cy="85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g139d0b632f6_0_79"/>
              <p:cNvSpPr/>
              <p:nvPr/>
            </p:nvSpPr>
            <p:spPr>
              <a:xfrm>
                <a:off x="5779180" y="4437956"/>
                <a:ext cx="1189712" cy="1642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" name="Google Shape;160;g139d0b632f6_0_79"/>
            <p:cNvSpPr/>
            <p:nvPr/>
          </p:nvSpPr>
          <p:spPr>
            <a:xfrm>
              <a:off x="1524400" y="961500"/>
              <a:ext cx="2779800" cy="49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g139d0b632f6_0_79"/>
          <p:cNvSpPr/>
          <p:nvPr/>
        </p:nvSpPr>
        <p:spPr>
          <a:xfrm>
            <a:off x="2328778" y="1121829"/>
            <a:ext cx="3838590" cy="573204"/>
          </a:xfrm>
          <a:prstGeom prst="wedgeRoundRectCallout">
            <a:avLst>
              <a:gd name="adj1" fmla="val -20105"/>
              <a:gd name="adj2" fmla="val 109585"/>
              <a:gd name="adj3" fmla="val 0"/>
            </a:avLst>
          </a:prstGeom>
          <a:solidFill>
            <a:schemeClr val="accent1">
              <a:lumMod val="75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None/>
            </a:pPr>
            <a:r>
              <a:rPr lang="en-US" sz="1100" b="1" dirty="0">
                <a:solidFill>
                  <a:schemeClr val="lt1"/>
                </a:solidFill>
              </a:rPr>
              <a:t>IF YOUR BUSINESS FALLS INTO ONE OF </a:t>
            </a:r>
            <a:br>
              <a:rPr lang="en-US" sz="1100" b="1" dirty="0">
                <a:solidFill>
                  <a:schemeClr val="lt1"/>
                </a:solidFill>
              </a:rPr>
            </a:br>
            <a:r>
              <a:rPr lang="en-US" sz="1100" b="1" dirty="0">
                <a:solidFill>
                  <a:schemeClr val="lt1"/>
                </a:solidFill>
              </a:rPr>
              <a:t>THESE CATEGORIES, </a:t>
            </a:r>
            <a:r>
              <a:rPr lang="en-US" sz="1100" b="1" u="sng" dirty="0">
                <a:solidFill>
                  <a:schemeClr val="lt1"/>
                </a:solidFill>
              </a:rPr>
              <a:t>THEN YES</a:t>
            </a:r>
            <a:endParaRPr sz="1200" u="sng" dirty="0">
              <a:solidFill>
                <a:schemeClr val="lt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FC4600-E09D-C0EE-4716-8DD69EFF91E4}"/>
              </a:ext>
            </a:extLst>
          </p:cNvPr>
          <p:cNvGrpSpPr/>
          <p:nvPr/>
        </p:nvGrpSpPr>
        <p:grpSpPr>
          <a:xfrm>
            <a:off x="7666353" y="4649508"/>
            <a:ext cx="1198033" cy="407039"/>
            <a:chOff x="7789333" y="4669459"/>
            <a:chExt cx="1198033" cy="407039"/>
          </a:xfrm>
        </p:grpSpPr>
        <p:pic>
          <p:nvPicPr>
            <p:cNvPr id="8" name="Picture 7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139698B7-825B-7619-E108-89B136AB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9" name="Google Shape;65;p1">
              <a:extLst>
                <a:ext uri="{FF2B5EF4-FFF2-40B4-BE49-F238E27FC236}">
                  <a16:creationId xmlns:a16="http://schemas.microsoft.com/office/drawing/2014/main" id="{AE6F16C5-383B-0168-ECA7-9231BB4242F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" name="Google Shape;178;g156b782720f_1_78">
            <a:extLst>
              <a:ext uri="{FF2B5EF4-FFF2-40B4-BE49-F238E27FC236}">
                <a16:creationId xmlns:a16="http://schemas.microsoft.com/office/drawing/2014/main" id="{3441C23B-699C-E4A6-37A7-EEB6655976B6}"/>
              </a:ext>
            </a:extLst>
          </p:cNvPr>
          <p:cNvSpPr txBox="1"/>
          <p:nvPr/>
        </p:nvSpPr>
        <p:spPr>
          <a:xfrm>
            <a:off x="7261751" y="3411592"/>
            <a:ext cx="180111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50" i="1" u="none" strike="noStrike" cap="none" dirty="0">
                <a:solidFill>
                  <a:schemeClr val="tx1"/>
                </a:solidFill>
                <a:latin typeface="+mj-lt"/>
                <a:ea typeface="Oxygen"/>
                <a:cs typeface="Oxygen"/>
                <a:sym typeface="Oxygen"/>
              </a:rPr>
              <a:t>*Specifications exist for some business types – check CalRecycle definitions for more information </a:t>
            </a:r>
            <a:endParaRPr sz="1600" i="1" u="none" strike="noStrike" cap="none" dirty="0">
              <a:solidFill>
                <a:schemeClr val="tx1"/>
              </a:solidFill>
              <a:latin typeface="+mj-lt"/>
              <a:ea typeface="Oxygen"/>
              <a:cs typeface="Oxygen"/>
              <a:sym typeface="Oxyge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0"/>
    </mc:Choice>
    <mc:Fallback xmlns="">
      <p:transition spd="slow" advTm="2015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D307880-1989-4AC6-5726-C192CBFF80BB}"/>
              </a:ext>
            </a:extLst>
          </p:cNvPr>
          <p:cNvSpPr/>
          <p:nvPr/>
        </p:nvSpPr>
        <p:spPr>
          <a:xfrm>
            <a:off x="0" y="290472"/>
            <a:ext cx="9144000" cy="782327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90;g139d0b632f6_0_109">
            <a:extLst>
              <a:ext uri="{FF2B5EF4-FFF2-40B4-BE49-F238E27FC236}">
                <a16:creationId xmlns:a16="http://schemas.microsoft.com/office/drawing/2014/main" id="{46FDD1D4-ED76-D52F-1591-EB49ED5E8D37}"/>
              </a:ext>
            </a:extLst>
          </p:cNvPr>
          <p:cNvSpPr txBox="1"/>
          <p:nvPr/>
        </p:nvSpPr>
        <p:spPr>
          <a:xfrm>
            <a:off x="447096" y="424940"/>
            <a:ext cx="8215869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1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9"/>
              <a:buFont typeface="Arial"/>
              <a:buNone/>
            </a:pPr>
            <a:r>
              <a:rPr lang="en-US" sz="1800" b="1" u="sng" dirty="0">
                <a:solidFill>
                  <a:schemeClr val="bg1"/>
                </a:solidFill>
                <a:sym typeface="Poppins"/>
              </a:rPr>
              <a:t>WHAT DOES YOUR BUSINESS NEED TO DO TO BE COMPLIANT?</a:t>
            </a:r>
            <a:endParaRPr sz="1800" b="1" u="sng" dirty="0">
              <a:solidFill>
                <a:schemeClr val="bg1"/>
              </a:solidFill>
              <a:sym typeface="Poppin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1BCDB4-E788-0173-95E9-A2984EA9EAB0}"/>
              </a:ext>
            </a:extLst>
          </p:cNvPr>
          <p:cNvGrpSpPr/>
          <p:nvPr/>
        </p:nvGrpSpPr>
        <p:grpSpPr>
          <a:xfrm>
            <a:off x="314578" y="1474345"/>
            <a:ext cx="2623640" cy="2779154"/>
            <a:chOff x="314578" y="1474345"/>
            <a:chExt cx="2623640" cy="277915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06DF7-6A80-FAB4-2925-164371D7F28B}"/>
                </a:ext>
              </a:extLst>
            </p:cNvPr>
            <p:cNvSpPr/>
            <p:nvPr/>
          </p:nvSpPr>
          <p:spPr>
            <a:xfrm rot="16200000">
              <a:off x="-621091" y="2926530"/>
              <a:ext cx="2262638" cy="391299"/>
            </a:xfrm>
            <a:custGeom>
              <a:avLst/>
              <a:gdLst>
                <a:gd name="connsiteX0" fmla="*/ 0 w 2262638"/>
                <a:gd name="connsiteY0" fmla="*/ 0 h 391299"/>
                <a:gd name="connsiteX1" fmla="*/ 2262638 w 2262638"/>
                <a:gd name="connsiteY1" fmla="*/ 0 h 391299"/>
                <a:gd name="connsiteX2" fmla="*/ 2262638 w 2262638"/>
                <a:gd name="connsiteY2" fmla="*/ 391299 h 391299"/>
                <a:gd name="connsiteX3" fmla="*/ 0 w 2262638"/>
                <a:gd name="connsiteY3" fmla="*/ 391299 h 391299"/>
                <a:gd name="connsiteX4" fmla="*/ 0 w 2262638"/>
                <a:gd name="connsiteY4" fmla="*/ 0 h 39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2638" h="391299">
                  <a:moveTo>
                    <a:pt x="0" y="0"/>
                  </a:moveTo>
                  <a:lnTo>
                    <a:pt x="2262638" y="0"/>
                  </a:lnTo>
                  <a:lnTo>
                    <a:pt x="2262638" y="391299"/>
                  </a:lnTo>
                  <a:lnTo>
                    <a:pt x="0" y="3912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5105" bIns="0" numCol="1" spcCol="1270" anchor="t" anchorCtr="0">
              <a:noAutofit/>
            </a:bodyPr>
            <a:lstStyle/>
            <a:p>
              <a:pPr marL="0" lvl="0" indent="0" algn="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3F4BF-90D7-11B6-06F5-9DFD19B88E47}"/>
                </a:ext>
              </a:extLst>
            </p:cNvPr>
            <p:cNvSpPr/>
            <p:nvPr/>
          </p:nvSpPr>
          <p:spPr>
            <a:xfrm>
              <a:off x="705877" y="1990861"/>
              <a:ext cx="2232341" cy="2262638"/>
            </a:xfrm>
            <a:custGeom>
              <a:avLst/>
              <a:gdLst>
                <a:gd name="connsiteX0" fmla="*/ 0 w 1949088"/>
                <a:gd name="connsiteY0" fmla="*/ 0 h 2262638"/>
                <a:gd name="connsiteX1" fmla="*/ 1949088 w 1949088"/>
                <a:gd name="connsiteY1" fmla="*/ 0 h 2262638"/>
                <a:gd name="connsiteX2" fmla="*/ 1949088 w 1949088"/>
                <a:gd name="connsiteY2" fmla="*/ 2262638 h 2262638"/>
                <a:gd name="connsiteX3" fmla="*/ 0 w 1949088"/>
                <a:gd name="connsiteY3" fmla="*/ 2262638 h 2262638"/>
                <a:gd name="connsiteX4" fmla="*/ 0 w 1949088"/>
                <a:gd name="connsiteY4" fmla="*/ 0 h 226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9088" h="2262638">
                  <a:moveTo>
                    <a:pt x="0" y="0"/>
                  </a:moveTo>
                  <a:lnTo>
                    <a:pt x="1949088" y="0"/>
                  </a:lnTo>
                  <a:lnTo>
                    <a:pt x="1949088" y="2262638"/>
                  </a:lnTo>
                  <a:lnTo>
                    <a:pt x="0" y="2262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45105" rIns="135128" bIns="135128" numCol="1" spcCol="1270" anchor="t" anchorCtr="0">
              <a:noAutofit/>
            </a:bodyPr>
            <a:lstStyle/>
            <a:p>
              <a:pPr lvl="1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500" b="0" kern="1200" dirty="0"/>
            </a:p>
          </p:txBody>
        </p:sp>
        <p:sp>
          <p:nvSpPr>
            <p:cNvPr id="13" name="Rectangle 12" descr="Contract with solid fill">
              <a:extLst>
                <a:ext uri="{FF2B5EF4-FFF2-40B4-BE49-F238E27FC236}">
                  <a16:creationId xmlns:a16="http://schemas.microsoft.com/office/drawing/2014/main" id="{826ABBEA-5695-93D6-9EB3-C6552406D8EB}"/>
                </a:ext>
              </a:extLst>
            </p:cNvPr>
            <p:cNvSpPr/>
            <p:nvPr/>
          </p:nvSpPr>
          <p:spPr>
            <a:xfrm>
              <a:off x="314578" y="1474345"/>
              <a:ext cx="782599" cy="782599"/>
            </a:xfrm>
            <a:prstGeom prst="rect">
              <a:avLst/>
            </a:prstGeom>
            <a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1799BD-EB28-397D-96D0-A2CCEB79E941}"/>
                </a:ext>
              </a:extLst>
            </p:cNvPr>
            <p:cNvSpPr txBox="1"/>
            <p:nvPr/>
          </p:nvSpPr>
          <p:spPr>
            <a:xfrm>
              <a:off x="1000725" y="2307177"/>
              <a:ext cx="156645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kern="1200" dirty="0">
                  <a:solidFill>
                    <a:schemeClr val="bg1"/>
                  </a:solidFill>
                </a:rPr>
                <a:t>Establish a contract </a:t>
              </a:r>
              <a:r>
                <a:rPr lang="en-US" sz="1400" b="0" kern="1200" dirty="0">
                  <a:solidFill>
                    <a:schemeClr val="bg1"/>
                  </a:solidFill>
                </a:rPr>
                <a:t>for food donation with an organization or service that can accept it</a:t>
              </a:r>
            </a:p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41B24AD-FC1B-77F4-214C-539B8EDD190D}"/>
              </a:ext>
            </a:extLst>
          </p:cNvPr>
          <p:cNvGrpSpPr/>
          <p:nvPr/>
        </p:nvGrpSpPr>
        <p:grpSpPr>
          <a:xfrm>
            <a:off x="3176951" y="1474345"/>
            <a:ext cx="2771618" cy="2779154"/>
            <a:chOff x="3176951" y="1474345"/>
            <a:chExt cx="2771618" cy="277915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A3849F1-5DAD-DC4E-EAA8-8266FFD1A55B}"/>
                </a:ext>
              </a:extLst>
            </p:cNvPr>
            <p:cNvSpPr/>
            <p:nvPr/>
          </p:nvSpPr>
          <p:spPr>
            <a:xfrm rot="16200000">
              <a:off x="2241282" y="2926530"/>
              <a:ext cx="2262638" cy="391299"/>
            </a:xfrm>
            <a:custGeom>
              <a:avLst/>
              <a:gdLst>
                <a:gd name="connsiteX0" fmla="*/ 0 w 2262638"/>
                <a:gd name="connsiteY0" fmla="*/ 0 h 391299"/>
                <a:gd name="connsiteX1" fmla="*/ 2262638 w 2262638"/>
                <a:gd name="connsiteY1" fmla="*/ 0 h 391299"/>
                <a:gd name="connsiteX2" fmla="*/ 2262638 w 2262638"/>
                <a:gd name="connsiteY2" fmla="*/ 391299 h 391299"/>
                <a:gd name="connsiteX3" fmla="*/ 0 w 2262638"/>
                <a:gd name="connsiteY3" fmla="*/ 391299 h 391299"/>
                <a:gd name="connsiteX4" fmla="*/ 0 w 2262638"/>
                <a:gd name="connsiteY4" fmla="*/ 0 h 39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2638" h="391299">
                  <a:moveTo>
                    <a:pt x="0" y="0"/>
                  </a:moveTo>
                  <a:lnTo>
                    <a:pt x="2262638" y="0"/>
                  </a:lnTo>
                  <a:lnTo>
                    <a:pt x="2262638" y="391299"/>
                  </a:lnTo>
                  <a:lnTo>
                    <a:pt x="0" y="3912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5105" bIns="0" numCol="1" spcCol="1270" anchor="t" anchorCtr="0">
              <a:noAutofit/>
            </a:bodyPr>
            <a:lstStyle/>
            <a:p>
              <a:pPr marL="0" lvl="0" indent="0" algn="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E428BC3-07EF-2FB2-8E9F-17AE7D142EBC}"/>
                </a:ext>
              </a:extLst>
            </p:cNvPr>
            <p:cNvSpPr/>
            <p:nvPr/>
          </p:nvSpPr>
          <p:spPr>
            <a:xfrm>
              <a:off x="3568250" y="1990861"/>
              <a:ext cx="2380319" cy="2262638"/>
            </a:xfrm>
            <a:custGeom>
              <a:avLst/>
              <a:gdLst>
                <a:gd name="connsiteX0" fmla="*/ 0 w 1949088"/>
                <a:gd name="connsiteY0" fmla="*/ 0 h 2262638"/>
                <a:gd name="connsiteX1" fmla="*/ 1949088 w 1949088"/>
                <a:gd name="connsiteY1" fmla="*/ 0 h 2262638"/>
                <a:gd name="connsiteX2" fmla="*/ 1949088 w 1949088"/>
                <a:gd name="connsiteY2" fmla="*/ 2262638 h 2262638"/>
                <a:gd name="connsiteX3" fmla="*/ 0 w 1949088"/>
                <a:gd name="connsiteY3" fmla="*/ 2262638 h 2262638"/>
                <a:gd name="connsiteX4" fmla="*/ 0 w 1949088"/>
                <a:gd name="connsiteY4" fmla="*/ 0 h 226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9088" h="2262638">
                  <a:moveTo>
                    <a:pt x="0" y="0"/>
                  </a:moveTo>
                  <a:lnTo>
                    <a:pt x="1949088" y="0"/>
                  </a:lnTo>
                  <a:lnTo>
                    <a:pt x="1949088" y="2262638"/>
                  </a:lnTo>
                  <a:lnTo>
                    <a:pt x="0" y="2262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E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45105" rIns="135128" bIns="135128" numCol="1" spcCol="1270" anchor="t" anchorCtr="0">
              <a:noAutofit/>
            </a:bodyPr>
            <a:lstStyle/>
            <a:p>
              <a:pPr lvl="1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500" kern="1200" dirty="0"/>
            </a:p>
          </p:txBody>
        </p:sp>
        <p:sp>
          <p:nvSpPr>
            <p:cNvPr id="16" name="Rectangle 15" descr="Clipboard with solid fill">
              <a:extLst>
                <a:ext uri="{FF2B5EF4-FFF2-40B4-BE49-F238E27FC236}">
                  <a16:creationId xmlns:a16="http://schemas.microsoft.com/office/drawing/2014/main" id="{D9052605-B4AE-3010-779C-C9321E60D84E}"/>
                </a:ext>
              </a:extLst>
            </p:cNvPr>
            <p:cNvSpPr/>
            <p:nvPr/>
          </p:nvSpPr>
          <p:spPr>
            <a:xfrm>
              <a:off x="3176951" y="1474345"/>
              <a:ext cx="782599" cy="782599"/>
            </a:xfrm>
            <a:prstGeom prst="rect">
              <a:avLst/>
            </a:prstGeom>
            <a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226FB5-1C8C-A8FA-A69C-44C66F03117B}"/>
                </a:ext>
              </a:extLst>
            </p:cNvPr>
            <p:cNvSpPr txBox="1"/>
            <p:nvPr/>
          </p:nvSpPr>
          <p:spPr>
            <a:xfrm>
              <a:off x="3827123" y="2307177"/>
              <a:ext cx="2031894" cy="186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kern="1200" dirty="0">
                  <a:solidFill>
                    <a:schemeClr val="bg1"/>
                  </a:solidFill>
                </a:rPr>
                <a:t>Keep records of food donations</a:t>
              </a:r>
            </a:p>
            <a:p>
              <a:pPr marL="400050" lvl="2" indent="-28575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kern="1200" dirty="0">
                  <a:solidFill>
                    <a:schemeClr val="bg1"/>
                  </a:solidFill>
                </a:rPr>
                <a:t>Types of food donated</a:t>
              </a:r>
            </a:p>
            <a:p>
              <a:pPr marL="400050" lvl="2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kern="1200" dirty="0">
                  <a:solidFill>
                    <a:schemeClr val="bg1"/>
                  </a:solidFill>
                </a:rPr>
                <a:t>Frequency</a:t>
              </a:r>
            </a:p>
            <a:p>
              <a:pPr marL="400050" lvl="2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kern="1200" dirty="0">
                  <a:solidFill>
                    <a:schemeClr val="bg1"/>
                  </a:solidFill>
                </a:rPr>
                <a:t>Quantity (in </a:t>
              </a:r>
              <a:r>
                <a:rPr lang="en-US" sz="1200" kern="1200" dirty="0" err="1">
                  <a:solidFill>
                    <a:schemeClr val="bg1"/>
                  </a:solidFill>
                </a:rPr>
                <a:t>lbs</a:t>
              </a:r>
              <a:r>
                <a:rPr lang="en-US" sz="1200" kern="1200" dirty="0">
                  <a:solidFill>
                    <a:schemeClr val="bg1"/>
                  </a:solidFill>
                </a:rPr>
                <a:t>)</a:t>
              </a:r>
            </a:p>
            <a:p>
              <a:pPr marL="400050" lvl="2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kern="1200" dirty="0">
                  <a:solidFill>
                    <a:schemeClr val="bg1"/>
                  </a:solidFill>
                </a:rPr>
                <a:t>Contact info of org/service</a:t>
              </a:r>
            </a:p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1591C1-742D-00F4-48AB-17C22FEA532C}"/>
              </a:ext>
            </a:extLst>
          </p:cNvPr>
          <p:cNvGrpSpPr/>
          <p:nvPr/>
        </p:nvGrpSpPr>
        <p:grpSpPr>
          <a:xfrm>
            <a:off x="6039324" y="1474345"/>
            <a:ext cx="2682263" cy="2779154"/>
            <a:chOff x="6039324" y="1474345"/>
            <a:chExt cx="2682263" cy="277915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F233A0-0559-D040-B1C0-C8350E6666F6}"/>
                </a:ext>
              </a:extLst>
            </p:cNvPr>
            <p:cNvSpPr/>
            <p:nvPr/>
          </p:nvSpPr>
          <p:spPr>
            <a:xfrm rot="16200000">
              <a:off x="5103655" y="2926530"/>
              <a:ext cx="2262638" cy="391299"/>
            </a:xfrm>
            <a:custGeom>
              <a:avLst/>
              <a:gdLst>
                <a:gd name="connsiteX0" fmla="*/ 0 w 2262638"/>
                <a:gd name="connsiteY0" fmla="*/ 0 h 391299"/>
                <a:gd name="connsiteX1" fmla="*/ 2262638 w 2262638"/>
                <a:gd name="connsiteY1" fmla="*/ 0 h 391299"/>
                <a:gd name="connsiteX2" fmla="*/ 2262638 w 2262638"/>
                <a:gd name="connsiteY2" fmla="*/ 391299 h 391299"/>
                <a:gd name="connsiteX3" fmla="*/ 0 w 2262638"/>
                <a:gd name="connsiteY3" fmla="*/ 391299 h 391299"/>
                <a:gd name="connsiteX4" fmla="*/ 0 w 2262638"/>
                <a:gd name="connsiteY4" fmla="*/ 0 h 39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2638" h="391299">
                  <a:moveTo>
                    <a:pt x="0" y="0"/>
                  </a:moveTo>
                  <a:lnTo>
                    <a:pt x="2262638" y="0"/>
                  </a:lnTo>
                  <a:lnTo>
                    <a:pt x="2262638" y="391299"/>
                  </a:lnTo>
                  <a:lnTo>
                    <a:pt x="0" y="3912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5105" bIns="0" numCol="1" spcCol="1270" anchor="t" anchorCtr="0">
              <a:noAutofit/>
            </a:bodyPr>
            <a:lstStyle/>
            <a:p>
              <a:pPr marL="0" lvl="0" indent="0" algn="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8DCBAD-3736-F46A-9FC9-562150E7ED93}"/>
                </a:ext>
              </a:extLst>
            </p:cNvPr>
            <p:cNvSpPr/>
            <p:nvPr/>
          </p:nvSpPr>
          <p:spPr>
            <a:xfrm>
              <a:off x="6430625" y="1990861"/>
              <a:ext cx="2290962" cy="2262638"/>
            </a:xfrm>
            <a:custGeom>
              <a:avLst/>
              <a:gdLst>
                <a:gd name="connsiteX0" fmla="*/ 0 w 1949088"/>
                <a:gd name="connsiteY0" fmla="*/ 0 h 2262638"/>
                <a:gd name="connsiteX1" fmla="*/ 1949088 w 1949088"/>
                <a:gd name="connsiteY1" fmla="*/ 0 h 2262638"/>
                <a:gd name="connsiteX2" fmla="*/ 1949088 w 1949088"/>
                <a:gd name="connsiteY2" fmla="*/ 2262638 h 2262638"/>
                <a:gd name="connsiteX3" fmla="*/ 0 w 1949088"/>
                <a:gd name="connsiteY3" fmla="*/ 2262638 h 2262638"/>
                <a:gd name="connsiteX4" fmla="*/ 0 w 1949088"/>
                <a:gd name="connsiteY4" fmla="*/ 0 h 226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9088" h="2262638">
                  <a:moveTo>
                    <a:pt x="0" y="0"/>
                  </a:moveTo>
                  <a:lnTo>
                    <a:pt x="1949088" y="0"/>
                  </a:lnTo>
                  <a:lnTo>
                    <a:pt x="1949088" y="2262638"/>
                  </a:lnTo>
                  <a:lnTo>
                    <a:pt x="0" y="2262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E0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45105" rIns="135128" bIns="135128" numCol="1" spcCol="1270" anchor="t" anchorCtr="0">
              <a:noAutofit/>
            </a:bodyPr>
            <a:lstStyle/>
            <a:p>
              <a:pPr lvl="1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500" b="0" kern="1200" dirty="0"/>
            </a:p>
          </p:txBody>
        </p:sp>
        <p:sp>
          <p:nvSpPr>
            <p:cNvPr id="19" name="Rectangle 18" descr="Lunch Box with solid fill">
              <a:extLst>
                <a:ext uri="{FF2B5EF4-FFF2-40B4-BE49-F238E27FC236}">
                  <a16:creationId xmlns:a16="http://schemas.microsoft.com/office/drawing/2014/main" id="{D040F797-63B2-282A-DFA5-22BBEE9F0706}"/>
                </a:ext>
              </a:extLst>
            </p:cNvPr>
            <p:cNvSpPr/>
            <p:nvPr/>
          </p:nvSpPr>
          <p:spPr>
            <a:xfrm>
              <a:off x="6039325" y="1474345"/>
              <a:ext cx="782599" cy="782599"/>
            </a:xfrm>
            <a:prstGeom prst="rect">
              <a:avLst/>
            </a:prstGeom>
            <a:blipFill>
              <a:blip r:embed="rId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0EA968-2A1A-A0E7-4B8E-5F829184B5F9}"/>
                </a:ext>
              </a:extLst>
            </p:cNvPr>
            <p:cNvSpPr txBox="1"/>
            <p:nvPr/>
          </p:nvSpPr>
          <p:spPr>
            <a:xfrm>
              <a:off x="6680002" y="2307177"/>
              <a:ext cx="179220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kern="1200" dirty="0">
                  <a:solidFill>
                    <a:schemeClr val="bg1"/>
                  </a:solidFill>
                </a:rPr>
                <a:t>Donate ALL edible food </a:t>
              </a:r>
              <a:r>
                <a:rPr lang="en-US" b="0" kern="1200" dirty="0">
                  <a:solidFill>
                    <a:schemeClr val="bg1"/>
                  </a:solidFill>
                </a:rPr>
                <a:t>that would otherwise be thrown away</a:t>
              </a:r>
            </a:p>
            <a:p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36C67A-896E-0D7C-06DE-BC6E8B911902}"/>
              </a:ext>
            </a:extLst>
          </p:cNvPr>
          <p:cNvGrpSpPr/>
          <p:nvPr/>
        </p:nvGrpSpPr>
        <p:grpSpPr>
          <a:xfrm>
            <a:off x="7692229" y="4569815"/>
            <a:ext cx="1198033" cy="407039"/>
            <a:chOff x="7789333" y="4669459"/>
            <a:chExt cx="1198033" cy="407039"/>
          </a:xfrm>
        </p:grpSpPr>
        <p:pic>
          <p:nvPicPr>
            <p:cNvPr id="31" name="Picture 30" descr="A black and white sign&#10;&#10;Description automatically generated with medium confidence">
              <a:extLst>
                <a:ext uri="{FF2B5EF4-FFF2-40B4-BE49-F238E27FC236}">
                  <a16:creationId xmlns:a16="http://schemas.microsoft.com/office/drawing/2014/main" id="{B2D9010F-160A-03EB-13D6-0FE2F0402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4128" y="4729430"/>
              <a:ext cx="733238" cy="280218"/>
            </a:xfrm>
            <a:prstGeom prst="rect">
              <a:avLst/>
            </a:prstGeom>
          </p:spPr>
        </p:pic>
        <p:pic>
          <p:nvPicPr>
            <p:cNvPr id="160" name="Google Shape;65;p1">
              <a:extLst>
                <a:ext uri="{FF2B5EF4-FFF2-40B4-BE49-F238E27FC236}">
                  <a16:creationId xmlns:a16="http://schemas.microsoft.com/office/drawing/2014/main" id="{0FF8F3E8-40EB-EFD1-629F-C4FD7B353B6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6868" t="5867" r="8430" b="7904"/>
            <a:stretch/>
          </p:blipFill>
          <p:spPr>
            <a:xfrm>
              <a:off x="7789333" y="4669459"/>
              <a:ext cx="402165" cy="407039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7"/>
</p:tagLst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8708</TotalTime>
  <Words>828</Words>
  <Application>Microsoft Office PowerPoint</Application>
  <PresentationFormat>On-screen Show (16:9)</PresentationFormat>
  <Paragraphs>143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Oxygen</vt:lpstr>
      <vt:lpstr>Abril Fatface</vt:lpstr>
      <vt:lpstr>Arial</vt:lpstr>
      <vt:lpstr>Oxygen Light</vt:lpstr>
      <vt:lpstr>Montserrat</vt:lpstr>
      <vt:lpstr>Poppins</vt:lpstr>
      <vt:lpstr>FOOD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Food Recovery  in the City of Glendale</dc:title>
  <dc:creator>Hammes, Amy</dc:creator>
  <cp:lastModifiedBy>Partamian, Nayiri</cp:lastModifiedBy>
  <cp:revision>64</cp:revision>
  <dcterms:modified xsi:type="dcterms:W3CDTF">2023-04-05T18:46:40Z</dcterms:modified>
</cp:coreProperties>
</file>